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23"/>
  </p:notesMasterIdLst>
  <p:sldIdLst>
    <p:sldId id="305" r:id="rId3"/>
    <p:sldId id="294" r:id="rId4"/>
    <p:sldId id="259" r:id="rId5"/>
    <p:sldId id="260" r:id="rId6"/>
    <p:sldId id="261" r:id="rId7"/>
    <p:sldId id="263" r:id="rId8"/>
    <p:sldId id="265" r:id="rId9"/>
    <p:sldId id="264" r:id="rId10"/>
    <p:sldId id="295" r:id="rId11"/>
    <p:sldId id="296" r:id="rId12"/>
    <p:sldId id="297" r:id="rId13"/>
    <p:sldId id="298" r:id="rId14"/>
    <p:sldId id="300" r:id="rId15"/>
    <p:sldId id="301" r:id="rId16"/>
    <p:sldId id="304" r:id="rId17"/>
    <p:sldId id="303" r:id="rId18"/>
    <p:sldId id="302" r:id="rId19"/>
    <p:sldId id="299" r:id="rId20"/>
    <p:sldId id="266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86405" autoAdjust="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02-01-2026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02-01-2026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02-01-2026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02-01-2026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02-01-2026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02-01-2026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02-01-2026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02-01-2026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02-01-2026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02-01-2026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02-01-2026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02-01-2026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02-01-2026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02-01-2026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MadhaveshG/wind-h2-arbitrag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nayxa.com/wind-farm-layout-design/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hub.com/MadhaveshG/wind-h2-arbitrag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wind-energie.de/english/statistics/statistics-germany/" TargetMode="External"/><Relationship Id="rId5" Type="http://schemas.openxmlformats.org/officeDocument/2006/relationships/hyperlink" Target="https://en.wind-turbine-models.com/turbines/693-vestas-v112-3.3" TargetMode="External"/><Relationship Id="rId4" Type="http://schemas.openxmlformats.org/officeDocument/2006/relationships/hyperlink" Target="https://www.nsenergybusiness.com/projects/reusenkoge-wind-farm-expansion/?cf-vie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wind-energie.de/english/statistics/statistics-germany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adhaveshG/wind-h2-arbitrag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vecteezy.com/free-photos/machine-learning" TargetMode="Externa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84966" y="1259129"/>
            <a:ext cx="11513574" cy="24307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5: </a:t>
            </a:r>
            <a:r>
              <a:rPr lang="en-US" sz="4000" b="1" dirty="0"/>
              <a:t>Power Prediction and Energy Arbitrage Modeling for Wind Farms Using ML</a:t>
            </a:r>
            <a:endParaRPr lang="en-IN" sz="1200" b="1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3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Market Integration and Commercial Optimization, </a:t>
            </a:r>
            <a:r>
              <a:rPr lang="en-IN" sz="32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3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2025/26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538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en-US" dirty="0" err="1"/>
              <a:t>Madhvesh</a:t>
            </a:r>
            <a:r>
              <a:rPr lang="en-US" dirty="0"/>
              <a:t> </a:t>
            </a:r>
            <a:r>
              <a:rPr lang="en-US" dirty="0" err="1"/>
              <a:t>Gorakhiya</a:t>
            </a:r>
            <a:endParaRPr lang="en-US" dirty="0"/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02-01-2026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788305" y="4176126"/>
            <a:ext cx="36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US" dirty="0"/>
              <a:t>Prof. Dr. Andreas Heinen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7977368" y="4752144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06.01.2026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58414A15-FE75-DD71-2E01-DD062BAE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7380" y="642758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895A5-963C-8974-27BB-35E71A77DCD7}"/>
              </a:ext>
            </a:extLst>
          </p:cNvPr>
          <p:cNvSpPr txBox="1"/>
          <p:nvPr/>
        </p:nvSpPr>
        <p:spPr>
          <a:xfrm>
            <a:off x="1031225" y="5652565"/>
            <a:ext cx="10021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GitHub Link: </a:t>
            </a:r>
            <a:r>
              <a:rPr lang="en-US" sz="2800" dirty="0">
                <a:hlinkClick r:id="rId4"/>
              </a:rPr>
              <a:t>https://github.com/MadhaveshG/wind-h2-arbitrage</a:t>
            </a:r>
            <a:r>
              <a:rPr lang="en-US" sz="2800" dirty="0"/>
              <a:t> </a:t>
            </a:r>
            <a:endParaRPr lang="en-DE" sz="2800" b="1" dirty="0"/>
          </a:p>
        </p:txBody>
      </p:sp>
    </p:spTree>
    <p:extLst>
      <p:ext uri="{BB962C8B-B14F-4D97-AF65-F5344CB8AC3E}">
        <p14:creationId xmlns:p14="http://schemas.microsoft.com/office/powerpoint/2010/main" val="916218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38B9F-E15C-4B3A-56C4-E31BAC803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FCC0-671A-A256-9AD2-33DDDA2E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6. Hydrogen Storage Concept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791AA-E5E0-0DE1-880A-C838ECCF4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3C2EE-810F-553A-8C5E-FD911F5BA85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1887A6-4A27-45D5-A656-8D6B07A0A1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BD40EE6-C726-9D96-D73F-CE3B8E3C6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BF3E7C2-D284-8B66-847F-D7F11488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10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D938C0-06FC-4E26-2763-36F1EA891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2633B99-1B55-FEBB-CD37-9711BF86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5A5C5-B74E-1B3B-1E44-EEBC0F6B655C}"/>
              </a:ext>
            </a:extLst>
          </p:cNvPr>
          <p:cNvSpPr txBox="1"/>
          <p:nvPr/>
        </p:nvSpPr>
        <p:spPr>
          <a:xfrm>
            <a:off x="229098" y="1234334"/>
            <a:ext cx="562864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/>
              <a:t>Set Economical and Technical Parameters: 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H₂ price 		= </a:t>
            </a:r>
            <a:r>
              <a:rPr lang="en-US" b="1" dirty="0"/>
              <a:t>4 (€/kg)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variable O&amp;M 		= </a:t>
            </a:r>
            <a:r>
              <a:rPr lang="en-US" b="1" dirty="0"/>
              <a:t>20% (€/kg)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Electricity Required to produce 1 kg H₂= </a:t>
            </a:r>
            <a:r>
              <a:rPr lang="en-US" b="1" dirty="0"/>
              <a:t>52.2 (kWh/kg)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Maximum power capacity of the electrolyze = </a:t>
            </a:r>
            <a:r>
              <a:rPr lang="en-US" b="1" dirty="0"/>
              <a:t>50 (MW)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Min load fraction 	= </a:t>
            </a:r>
            <a:r>
              <a:rPr lang="en-US" b="1" dirty="0"/>
              <a:t>10%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79BCD-D4C2-6F18-CD9E-A3F84F4660A4}"/>
                  </a:ext>
                </a:extLst>
              </p:cNvPr>
              <p:cNvSpPr txBox="1"/>
              <p:nvPr/>
            </p:nvSpPr>
            <p:spPr>
              <a:xfrm>
                <a:off x="229098" y="4079330"/>
                <a:ext cx="7462022" cy="157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u="sng" dirty="0"/>
                  <a:t>Compute Breakeven Electricity Prize: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€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𝑀𝑊h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₂ 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price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/>
                                <m:t> −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variable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O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M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∗1000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/>
                            <m:t>Electricity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Required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to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produce</m:t>
                          </m:r>
                          <m:r>
                            <m:rPr>
                              <m:nor/>
                            </m:rPr>
                            <a:rPr lang="en-US" dirty="0"/>
                            <m:t> 1 </m:t>
                          </m:r>
                          <m:r>
                            <m:rPr>
                              <m:nor/>
                            </m:rPr>
                            <a:rPr lang="en-US" dirty="0"/>
                            <m:t>kg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H</m:t>
                          </m:r>
                          <m:r>
                            <m:rPr>
                              <m:nor/>
                            </m:rPr>
                            <a:rPr lang="en-US" dirty="0"/>
                            <m:t>₂</m:t>
                          </m:r>
                        </m:den>
                      </m:f>
                    </m:oMath>
                  </m:oMathPara>
                </a14:m>
                <a:endParaRPr lang="en-US" b="1" u="sn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79BCD-D4C2-6F18-CD9E-A3F84F466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98" y="4079330"/>
                <a:ext cx="7462022" cy="1579856"/>
              </a:xfrm>
              <a:prstGeom prst="rect">
                <a:avLst/>
              </a:prstGeom>
              <a:blipFill>
                <a:blip r:embed="rId4"/>
                <a:stretch>
                  <a:fillRect l="-13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414F45E-4C8D-5F00-CC29-37FC73632F88}"/>
              </a:ext>
            </a:extLst>
          </p:cNvPr>
          <p:cNvSpPr/>
          <p:nvPr/>
        </p:nvSpPr>
        <p:spPr>
          <a:xfrm>
            <a:off x="7792720" y="1386385"/>
            <a:ext cx="3688080" cy="46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 Each hour, decide and dispatch:</a:t>
            </a:r>
            <a:endParaRPr lang="en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16C3AE-2C5E-339F-E252-A0B78CC91643}"/>
              </a:ext>
            </a:extLst>
          </p:cNvPr>
          <p:cNvSpPr/>
          <p:nvPr/>
        </p:nvSpPr>
        <p:spPr>
          <a:xfrm>
            <a:off x="7792720" y="2496670"/>
            <a:ext cx="1518920" cy="3835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Store as H₂ :</a:t>
            </a:r>
            <a:endParaRPr lang="en-D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82BC39-32CA-52AD-15F2-FCA1ED6D94F8}"/>
              </a:ext>
            </a:extLst>
          </p:cNvPr>
          <p:cNvSpPr/>
          <p:nvPr/>
        </p:nvSpPr>
        <p:spPr>
          <a:xfrm>
            <a:off x="9707880" y="2496674"/>
            <a:ext cx="1772920" cy="383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Sell Electricity:</a:t>
            </a:r>
            <a:endParaRPr lang="en-D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D8065C-6E5B-5B46-7D65-3B61AD8AB120}"/>
              </a:ext>
            </a:extLst>
          </p:cNvPr>
          <p:cNvSpPr/>
          <p:nvPr/>
        </p:nvSpPr>
        <p:spPr>
          <a:xfrm>
            <a:off x="5949007" y="3473524"/>
            <a:ext cx="5206346" cy="2059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If </a:t>
            </a:r>
            <a:r>
              <a:rPr lang="en-US" dirty="0" err="1"/>
              <a:t>store_decision</a:t>
            </a:r>
            <a:r>
              <a:rPr lang="en-US" dirty="0"/>
              <a:t> = 1 and (optionally) price ≤ p*: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</a:t>
            </a:r>
            <a:r>
              <a:rPr lang="en-US" dirty="0" err="1"/>
              <a:t>electrolyzer</a:t>
            </a:r>
            <a:r>
              <a:rPr lang="en-US" dirty="0"/>
              <a:t> at min(wind, 50 MW) if ≥ 5 MW; else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H₂ produced = (MW × 1000) / 52.2 kg/h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Electricity sold = wind − </a:t>
            </a:r>
            <a:r>
              <a:rPr lang="en-US" dirty="0" err="1"/>
              <a:t>electrolyzer_MW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Hybrid net = </a:t>
            </a:r>
            <a:r>
              <a:rPr lang="en-US" dirty="0" err="1"/>
              <a:t>elec</a:t>
            </a:r>
            <a:r>
              <a:rPr lang="en-US" dirty="0"/>
              <a:t> revenue + H₂ revenue − var O&amp;M</a:t>
            </a:r>
            <a:endParaRPr lang="en-DE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1E24F8B-6B9C-492F-BB9F-C36699740700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8773006" y="1632915"/>
            <a:ext cx="642929" cy="10845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C304A0A-6A42-E9B3-532A-60810D9EF8FB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rot="16200000" flipH="1">
            <a:off x="9794084" y="1696417"/>
            <a:ext cx="642933" cy="9575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F843F5-7ABF-132E-8645-411302A73F7A}"/>
              </a:ext>
            </a:extLst>
          </p:cNvPr>
          <p:cNvCxnSpPr>
            <a:stCxn id="16" idx="2"/>
            <a:endCxn id="23" idx="0"/>
          </p:cNvCxnSpPr>
          <p:nvPr/>
        </p:nvCxnSpPr>
        <p:spPr>
          <a:xfrm>
            <a:off x="8552180" y="2880234"/>
            <a:ext cx="0" cy="593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1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5" grpId="0" animBg="1"/>
      <p:bldP spid="16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FE3FE-6960-8F9D-5759-34D4E03DB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57113-8FE5-31B8-0C6C-E608945B8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7. Economic Analysis Modelling 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43D46-71BD-B75E-6DD1-99D45A082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D9E6B5-9C84-3675-4AE6-1BEDCBCEB73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FC636-8F17-51E5-9630-FE9CE41F52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BB628BC-5E42-F8B5-0E56-2E086E31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3BA1765-CC1A-12F8-B7C6-7E0AACBA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11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321B66-B736-7E42-F201-8C8364002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6EB1883-3F44-4E2B-65D7-32CC4073A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F7996C-8323-1BDB-135E-9D004F4B9F5F}"/>
              </a:ext>
            </a:extLst>
          </p:cNvPr>
          <p:cNvSpPr/>
          <p:nvPr/>
        </p:nvSpPr>
        <p:spPr>
          <a:xfrm>
            <a:off x="226558" y="1258204"/>
            <a:ext cx="2900680" cy="6502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Load: </a:t>
            </a:r>
            <a:r>
              <a:rPr lang="en-US" b="1" dirty="0" err="1"/>
              <a:t>Final_energy_arbitrage_csv</a:t>
            </a:r>
            <a:endParaRPr lang="en-DE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320F5F-CE61-0405-7A32-107DE1742C38}"/>
              </a:ext>
            </a:extLst>
          </p:cNvPr>
          <p:cNvSpPr/>
          <p:nvPr/>
        </p:nvSpPr>
        <p:spPr>
          <a:xfrm>
            <a:off x="226558" y="2447656"/>
            <a:ext cx="2900680" cy="6502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Set Economic Technical Parameters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2A8ABC-129D-FFC2-3CE4-BF7348E8C824}"/>
              </a:ext>
            </a:extLst>
          </p:cNvPr>
          <p:cNvSpPr/>
          <p:nvPr/>
        </p:nvSpPr>
        <p:spPr>
          <a:xfrm>
            <a:off x="5455920" y="1325250"/>
            <a:ext cx="1270000" cy="501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Input</a:t>
            </a:r>
            <a:endParaRPr lang="en-D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1A69E9-F31D-1265-FAF4-60EF229F3B84}"/>
                  </a:ext>
                </a:extLst>
              </p:cNvPr>
              <p:cNvSpPr/>
              <p:nvPr/>
            </p:nvSpPr>
            <p:spPr>
              <a:xfrm>
                <a:off x="4782065" y="2114438"/>
                <a:ext cx="2590800" cy="85041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Compute Breakeven Electricity Prize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1A69E9-F31D-1265-FAF4-60EF229F3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065" y="2114438"/>
                <a:ext cx="2590800" cy="8504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6128AA1-B15C-6FB0-BC8F-6109729B6BC9}"/>
              </a:ext>
            </a:extLst>
          </p:cNvPr>
          <p:cNvSpPr/>
          <p:nvPr/>
        </p:nvSpPr>
        <p:spPr>
          <a:xfrm>
            <a:off x="3220720" y="3429000"/>
            <a:ext cx="2235200" cy="581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Sell without Storage</a:t>
            </a:r>
            <a:endParaRPr lang="en-DE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580FD5-977C-9540-6FE4-5A9A057813D0}"/>
              </a:ext>
            </a:extLst>
          </p:cNvPr>
          <p:cNvSpPr/>
          <p:nvPr/>
        </p:nvSpPr>
        <p:spPr>
          <a:xfrm>
            <a:off x="6255265" y="3437556"/>
            <a:ext cx="2235200" cy="581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Hybrid Model</a:t>
            </a:r>
            <a:endParaRPr lang="en-DE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852367-2FD5-1139-2386-FD08F4BBCF0A}"/>
              </a:ext>
            </a:extLst>
          </p:cNvPr>
          <p:cNvSpPr/>
          <p:nvPr/>
        </p:nvSpPr>
        <p:spPr>
          <a:xfrm>
            <a:off x="4782065" y="4397565"/>
            <a:ext cx="2235200" cy="581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Compare Strategies</a:t>
            </a:r>
            <a:endParaRPr lang="en-DE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79AB33-5660-5736-E3AB-6F4AA2A6C32B}"/>
              </a:ext>
            </a:extLst>
          </p:cNvPr>
          <p:cNvSpPr/>
          <p:nvPr/>
        </p:nvSpPr>
        <p:spPr>
          <a:xfrm>
            <a:off x="4782065" y="5396341"/>
            <a:ext cx="2235200" cy="581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Output</a:t>
            </a:r>
            <a:endParaRPr lang="en-DE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1882C3-4766-43C4-16FB-C3444A5398E3}"/>
              </a:ext>
            </a:extLst>
          </p:cNvPr>
          <p:cNvSpPr/>
          <p:nvPr/>
        </p:nvSpPr>
        <p:spPr>
          <a:xfrm>
            <a:off x="8908184" y="4145541"/>
            <a:ext cx="2235200" cy="5815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Store Decision Map</a:t>
            </a:r>
            <a:endParaRPr lang="en-DE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BB2A0-20CF-FCE4-6DAE-B1279FF15DD4}"/>
              </a:ext>
            </a:extLst>
          </p:cNvPr>
          <p:cNvSpPr/>
          <p:nvPr/>
        </p:nvSpPr>
        <p:spPr>
          <a:xfrm>
            <a:off x="8898024" y="4863844"/>
            <a:ext cx="2455776" cy="5815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Line Plot of Hourly Net</a:t>
            </a:r>
            <a:endParaRPr lang="en-DE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552DC1-A216-F5DC-A1AF-F557FF814384}"/>
              </a:ext>
            </a:extLst>
          </p:cNvPr>
          <p:cNvSpPr/>
          <p:nvPr/>
        </p:nvSpPr>
        <p:spPr>
          <a:xfrm>
            <a:off x="8908184" y="5555760"/>
            <a:ext cx="2826616" cy="5815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Cumulative Net Over time</a:t>
            </a:r>
            <a:endParaRPr lang="en-DE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3F0E94-98FA-6EA1-3DDC-477FC0C2AE43}"/>
              </a:ext>
            </a:extLst>
          </p:cNvPr>
          <p:cNvSpPr/>
          <p:nvPr/>
        </p:nvSpPr>
        <p:spPr>
          <a:xfrm>
            <a:off x="8908184" y="2804162"/>
            <a:ext cx="2826616" cy="114875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Hybrid: </a:t>
            </a:r>
          </a:p>
          <a:p>
            <a:pPr algn="ctr"/>
            <a:r>
              <a:rPr lang="en-US" b="1" dirty="0"/>
              <a:t>Electricity Revenue</a:t>
            </a:r>
          </a:p>
          <a:p>
            <a:pPr algn="ctr"/>
            <a:r>
              <a:rPr lang="en-US" b="1" dirty="0"/>
              <a:t>H2 Revenue</a:t>
            </a:r>
          </a:p>
          <a:p>
            <a:pPr algn="ctr"/>
            <a:r>
              <a:rPr lang="en-US" b="1" dirty="0"/>
              <a:t>OM Cost</a:t>
            </a:r>
            <a:endParaRPr lang="en-DE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8DA2CE-9AA9-4655-E50B-FB81FC6E2F23}"/>
              </a:ext>
            </a:extLst>
          </p:cNvPr>
          <p:cNvCxnSpPr>
            <a:stCxn id="3" idx="3"/>
            <a:endCxn id="8" idx="1"/>
          </p:cNvCxnSpPr>
          <p:nvPr/>
        </p:nvCxnSpPr>
        <p:spPr>
          <a:xfrm flipV="1">
            <a:off x="3127238" y="1576075"/>
            <a:ext cx="2328682" cy="7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5D2F8D9-ABD2-1A4A-DAD1-0AEDCB13EEF2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3127238" y="1576075"/>
            <a:ext cx="2328682" cy="11967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B09D92-4360-E65F-03B0-04A0C4D8D9AF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6077465" y="1826900"/>
            <a:ext cx="13455" cy="287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61CB3C1-2396-3CBB-568A-ED8FBE6D425C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rot="5400000">
            <a:off x="4975821" y="2327355"/>
            <a:ext cx="464145" cy="17391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251B4B4-7026-CED4-107D-533B97C58146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rot="16200000" flipH="1">
            <a:off x="6488815" y="2553505"/>
            <a:ext cx="472701" cy="1295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A61B041-660B-9628-4515-49B8CC460962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rot="16200000" flipH="1">
            <a:off x="4925501" y="3423400"/>
            <a:ext cx="386983" cy="15613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763D489-D827-E49A-AE64-7ACF407F591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6447052" y="3471751"/>
            <a:ext cx="378427" cy="1473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1A7490-9909-7BAB-99D4-6F293331D0E2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5899665" y="4979147"/>
            <a:ext cx="0" cy="41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FE5A943E-4E04-194A-55B5-2ACDE2EF6E89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 flipV="1">
            <a:off x="7017265" y="3378541"/>
            <a:ext cx="1890919" cy="2308591"/>
          </a:xfrm>
          <a:prstGeom prst="bentConnector3">
            <a:avLst>
              <a:gd name="adj1" fmla="val 85999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2F5E159-01E4-884D-AE2A-38D0F2A69E75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7017265" y="4436332"/>
            <a:ext cx="1890919" cy="1250800"/>
          </a:xfrm>
          <a:prstGeom prst="bentConnector3">
            <a:avLst>
              <a:gd name="adj1" fmla="val 85999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14DEEAE-F009-2865-6054-212FAB819500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7017265" y="5154635"/>
            <a:ext cx="1880759" cy="532497"/>
          </a:xfrm>
          <a:prstGeom prst="bentConnector3">
            <a:avLst>
              <a:gd name="adj1" fmla="val 86194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9E7A7BB-C000-4904-3C92-4E9FAB2C5E9C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>
            <a:off x="7017265" y="5687132"/>
            <a:ext cx="1890919" cy="159419"/>
          </a:xfrm>
          <a:prstGeom prst="bentConnector3">
            <a:avLst>
              <a:gd name="adj1" fmla="val 85462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48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C6CE-8684-DE3C-6CAA-7F1215B78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BE92-9657-D963-E903-36CECB4C9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684A3-841F-BE9E-6D1A-DCF0F6E53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8F827B-2507-0A52-B41C-4A1C3542A03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A66C25-3864-5384-08C7-83612AFEFFE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2D77794-F79D-D51E-5CBE-3DAFDC029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6DFE-F7A1-352D-1FD5-6251DAC9F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12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6EEED-2039-DBAC-1FE7-93A3EEF63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CA27F7E-FA79-394E-800C-F7977322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8A5BC-51E7-7035-B13C-DAEC4E39B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98" y="1875998"/>
            <a:ext cx="8381502" cy="357140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1A5D24-2061-9A51-94F9-075CC69B48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822377"/>
              </p:ext>
            </p:extLst>
          </p:nvPr>
        </p:nvGraphicFramePr>
        <p:xfrm>
          <a:off x="9542780" y="1308460"/>
          <a:ext cx="1891750" cy="1668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42780" y="1308460"/>
                        <a:ext cx="1891750" cy="1668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24E206-D822-02DD-DA99-B8E73197A386}"/>
              </a:ext>
            </a:extLst>
          </p:cNvPr>
          <p:cNvSpPr txBox="1"/>
          <p:nvPr/>
        </p:nvSpPr>
        <p:spPr>
          <a:xfrm>
            <a:off x="7864468" y="3271669"/>
            <a:ext cx="41400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Polynomial Regression Model:</a:t>
            </a:r>
          </a:p>
          <a:p>
            <a:r>
              <a:rPr lang="en-US" dirty="0"/>
              <a:t>R2	: 0.14</a:t>
            </a:r>
          </a:p>
          <a:p>
            <a:r>
              <a:rPr lang="en-US" dirty="0"/>
              <a:t>RMSE	: 1155</a:t>
            </a:r>
          </a:p>
          <a:p>
            <a:r>
              <a:rPr lang="en-US" dirty="0"/>
              <a:t>MAE	: 993</a:t>
            </a:r>
          </a:p>
          <a:p>
            <a:endParaRPr lang="en-US" dirty="0"/>
          </a:p>
          <a:p>
            <a:r>
              <a:rPr lang="en-US" sz="2400" b="1" dirty="0"/>
              <a:t>Linear Regression Model:</a:t>
            </a:r>
          </a:p>
          <a:p>
            <a:r>
              <a:rPr lang="en-US" dirty="0"/>
              <a:t>R2	: 0.02</a:t>
            </a:r>
          </a:p>
          <a:p>
            <a:r>
              <a:rPr lang="en-US" dirty="0"/>
              <a:t>RMSE	: 1230</a:t>
            </a:r>
          </a:p>
          <a:p>
            <a:r>
              <a:rPr lang="en-US" dirty="0"/>
              <a:t>Mae	: 1079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05A66-A387-BF3E-4CD2-CA0E73979A13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1: Polynomial and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41D5BA-F303-363F-26D0-6D3496573FC7}"/>
              </a:ext>
            </a:extLst>
          </p:cNvPr>
          <p:cNvSpPr txBox="1"/>
          <p:nvPr/>
        </p:nvSpPr>
        <p:spPr>
          <a:xfrm>
            <a:off x="3014980" y="5490389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8.1: Day Vs Power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096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5266-718E-665D-E892-9E3DF7E8F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875E8-3E84-C793-8C74-ED11FAA2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8C7EF-99DB-2AFC-4B83-961716E00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C032E4-FE56-AB28-1260-1761B7109E9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CB09FD-FAA9-A69D-B506-D407B583813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FA6B382-E04F-1358-4FFE-B4883849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A27535-3FDF-57A0-A3D4-E68788D05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13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CC4755-530B-343E-D9B1-3859B632A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96B652E-ED2A-DE66-CFA5-7F75C2AC0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8A064-C620-583B-8876-682286116166}"/>
              </a:ext>
            </a:extLst>
          </p:cNvPr>
          <p:cNvSpPr txBox="1"/>
          <p:nvPr/>
        </p:nvSpPr>
        <p:spPr>
          <a:xfrm>
            <a:off x="7864469" y="3420795"/>
            <a:ext cx="41400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Polynomial Regression Model:</a:t>
            </a:r>
          </a:p>
          <a:p>
            <a:r>
              <a:rPr lang="en-US" dirty="0"/>
              <a:t>R2	: 0.94</a:t>
            </a:r>
          </a:p>
          <a:p>
            <a:r>
              <a:rPr lang="en-US" dirty="0"/>
              <a:t>RMSE	: 3347</a:t>
            </a:r>
          </a:p>
          <a:p>
            <a:r>
              <a:rPr lang="en-US" dirty="0"/>
              <a:t>MAE	: 2723</a:t>
            </a:r>
          </a:p>
          <a:p>
            <a:endParaRPr lang="en-US" dirty="0"/>
          </a:p>
          <a:p>
            <a:r>
              <a:rPr lang="en-US" sz="2400" b="1" dirty="0"/>
              <a:t>Linear Regression Model:</a:t>
            </a:r>
          </a:p>
          <a:p>
            <a:r>
              <a:rPr lang="en-US" dirty="0"/>
              <a:t>R2	: 0.16</a:t>
            </a:r>
          </a:p>
          <a:p>
            <a:r>
              <a:rPr lang="en-US" dirty="0"/>
              <a:t>RMSE	: 12308</a:t>
            </a:r>
          </a:p>
          <a:p>
            <a:r>
              <a:rPr lang="en-US" dirty="0"/>
              <a:t>Mae	: 10524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18711-CBA2-5DF4-4E22-4071C2232CF1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1: Polynomial and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6E7B5-3F02-0F13-CFD3-0F7D824CEAFD}"/>
              </a:ext>
            </a:extLst>
          </p:cNvPr>
          <p:cNvSpPr txBox="1"/>
          <p:nvPr/>
        </p:nvSpPr>
        <p:spPr>
          <a:xfrm>
            <a:off x="2623898" y="4693004"/>
            <a:ext cx="254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8.2: Hours Vs Power  </a:t>
            </a:r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449271-A3B1-9E5B-9580-81BFAD4E8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87" y="1974739"/>
            <a:ext cx="7594596" cy="2485132"/>
          </a:xfrm>
          <a:prstGeom prst="rect">
            <a:avLst/>
          </a:prstGeom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968F402-2910-78C2-C92C-73C37D468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737507"/>
              </p:ext>
            </p:extLst>
          </p:nvPr>
        </p:nvGraphicFramePr>
        <p:xfrm>
          <a:off x="9575583" y="1348428"/>
          <a:ext cx="2349770" cy="2072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75583" y="1348428"/>
                        <a:ext cx="2349770" cy="2072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202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7E750-51B6-AAD8-1690-2348CD9CA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9CF63-AE09-B102-0F82-7830DF2D5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DA9EB-FCCA-DABB-1F1C-ACD17366E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5DC943-FBE8-C09A-A703-5A6965601F3D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2E776D-F23D-D812-F687-08F0BBA91B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339CBFF-03A1-FB90-6B6B-A84F2593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ACE7392-BF88-0301-9DEE-0225DE2B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14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BB231-35DD-3202-D27C-BEB2D215D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BCECC97-D160-20A1-2C63-9AFA3DFB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D227DB-EAE1-8033-0AF2-76027ACA844C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2: Logistic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4BE50-87C0-FB07-B067-1DFD8C3ADB4E}"/>
              </a:ext>
            </a:extLst>
          </p:cNvPr>
          <p:cNvSpPr txBox="1"/>
          <p:nvPr/>
        </p:nvSpPr>
        <p:spPr>
          <a:xfrm>
            <a:off x="3155778" y="5409936"/>
            <a:ext cx="482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8.3: Hours Vs Store or Sell Vs Electricity Price  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0C225-7E79-DD37-122F-1E0EE6814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283" y="1918108"/>
            <a:ext cx="9877299" cy="3385599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486A6A7-967A-0A9B-4CEE-091C839BD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381551"/>
              </p:ext>
            </p:extLst>
          </p:nvPr>
        </p:nvGraphicFramePr>
        <p:xfrm>
          <a:off x="10391150" y="1406736"/>
          <a:ext cx="1320800" cy="1164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91150" y="1406736"/>
                        <a:ext cx="1320800" cy="11648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2251DFCB-4CFE-F7F8-084C-C5E143853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7020" y="4958132"/>
            <a:ext cx="2635512" cy="11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1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708F3-79B4-6F26-84B7-95B08AABA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DB26B-80F4-B4C2-291B-E90A37A42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3EC4E-EBF2-1264-FC78-92F825861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29AF00-75D3-73B1-2751-FAD284C98D2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813941-588A-470E-06A4-C224B10933A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E8BA7B9-D9BB-A1FD-9DB4-C0093E4D9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67FB2D-D97C-132A-E32D-7A4E1EC2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15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483A0A-69F4-42B6-EEE1-091E1E912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877AD9F5-6FB2-15DA-C391-3B0A3B64A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48028-E2CE-349B-03C1-98992860DA22}"/>
              </a:ext>
            </a:extLst>
          </p:cNvPr>
          <p:cNvSpPr txBox="1"/>
          <p:nvPr/>
        </p:nvSpPr>
        <p:spPr>
          <a:xfrm>
            <a:off x="3236940" y="1225902"/>
            <a:ext cx="5718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3: Hydrogen Storage Concepts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F07B5D-1BE1-BB60-4C7C-3658EFFD25DE}"/>
              </a:ext>
            </a:extLst>
          </p:cNvPr>
          <p:cNvSpPr txBox="1"/>
          <p:nvPr/>
        </p:nvSpPr>
        <p:spPr>
          <a:xfrm>
            <a:off x="4659648" y="5632098"/>
            <a:ext cx="283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8.4: Store Decision Map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4B82A-46F2-835A-8776-ADC680FC8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277" y="1819187"/>
            <a:ext cx="8699803" cy="3877493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E13F019-CA20-BDFB-4602-27E1517F1A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517590"/>
              </p:ext>
            </p:extLst>
          </p:nvPr>
        </p:nvGraphicFramePr>
        <p:xfrm>
          <a:off x="10635646" y="4938664"/>
          <a:ext cx="1399237" cy="1234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35646" y="4938664"/>
                        <a:ext cx="1399237" cy="1234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0721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55F83-7DF6-BD65-3352-C745B4A19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CAAE-6EC5-94B8-562B-253C0A14C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31195-7928-DFC9-E309-E1766604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8FA4B0-BED7-1A1B-91B8-4D1D5C3D7E3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8FBAB0-FE79-4D85-52F8-7800003BF3B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3AFCE84-AD6D-3BA7-5E3B-CCE0603B8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035FCB1-8D59-F4BC-4C67-4F23EBF61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16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7FB61-7571-4695-CF19-F0E636DCA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83FA73D-1045-120C-6686-5BBA441D1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A16D7-508E-B707-F331-14E8E4E1A49A}"/>
              </a:ext>
            </a:extLst>
          </p:cNvPr>
          <p:cNvSpPr txBox="1"/>
          <p:nvPr/>
        </p:nvSpPr>
        <p:spPr>
          <a:xfrm>
            <a:off x="3236940" y="1225902"/>
            <a:ext cx="5718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3: Hydrogen Storage Concepts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FEA2A3-B25D-0325-CF16-7560ECD69A08}"/>
              </a:ext>
            </a:extLst>
          </p:cNvPr>
          <p:cNvSpPr txBox="1"/>
          <p:nvPr/>
        </p:nvSpPr>
        <p:spPr>
          <a:xfrm>
            <a:off x="3581400" y="5728405"/>
            <a:ext cx="616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8.5: Hourly Net Value : Without Storage and With Storage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C5ED0-4771-60C0-F1D2-D44FF07B5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775" y="1836410"/>
            <a:ext cx="8427379" cy="3804707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9805563-1346-ED4B-F328-D85BAF8067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258376"/>
              </p:ext>
            </p:extLst>
          </p:nvPr>
        </p:nvGraphicFramePr>
        <p:xfrm>
          <a:off x="10445804" y="5028840"/>
          <a:ext cx="1374839" cy="1212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45804" y="5028840"/>
                        <a:ext cx="1374839" cy="1212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430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7F439-EE7B-CDC8-4789-27E94C9D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8C726-2141-2969-5A5F-C4D86EF5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E4EF21-CE40-F838-F2D3-EB6ACE37A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74D578-1000-3BBF-826C-F09F5802160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E40021-AD68-4C7A-8337-9ACA4E8874B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FED4459-D0E2-401B-6E91-4C31D3C72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6FF6332-D7FC-E0F4-8AE6-C3EBA53A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17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1282BB-618C-3E87-AC44-56C719C15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A6E18C2-77D2-00E2-5278-6549FFAE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AA530-E10C-75C2-AC7B-DA3888BAEC7A}"/>
              </a:ext>
            </a:extLst>
          </p:cNvPr>
          <p:cNvSpPr txBox="1"/>
          <p:nvPr/>
        </p:nvSpPr>
        <p:spPr>
          <a:xfrm>
            <a:off x="3236940" y="1225902"/>
            <a:ext cx="5718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3: Hydrogen Storage Concepts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83895D-F082-8130-C5B6-F3FE1750DB05}"/>
              </a:ext>
            </a:extLst>
          </p:cNvPr>
          <p:cNvSpPr txBox="1"/>
          <p:nvPr/>
        </p:nvSpPr>
        <p:spPr>
          <a:xfrm>
            <a:off x="4439933" y="5740662"/>
            <a:ext cx="404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8.6: Cumulative Net Value Over Time</a:t>
            </a: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E81D42-5472-B6FF-24C8-B66C33C90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670" y="1812047"/>
            <a:ext cx="8553590" cy="3870512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E200240-4938-6670-A35C-49A4266AD7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682484"/>
              </p:ext>
            </p:extLst>
          </p:nvPr>
        </p:nvGraphicFramePr>
        <p:xfrm>
          <a:off x="10659625" y="5002107"/>
          <a:ext cx="1351280" cy="1191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59625" y="5002107"/>
                        <a:ext cx="1351280" cy="1191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5098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EE491-7961-F347-0A90-573247590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BB2CB-E0A2-CA14-EC3D-8CA613F5A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9. Conclusion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21206-5959-3EDA-266A-7D42B97A3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993246-C881-107D-7100-E7B1D64B025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D82064-B171-5E97-D273-9B9984D688C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12359F1-EB40-73D0-EC0C-D4D7364B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764465-3AD0-49DE-260D-6BD95A8E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4A9C8-0DFE-382C-0C0E-82FAF8342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D9DAE20E-B7EE-76F8-502F-02040098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FDB8E-B566-172E-1D1B-9131E3B0D088}"/>
              </a:ext>
            </a:extLst>
          </p:cNvPr>
          <p:cNvSpPr txBox="1"/>
          <p:nvPr/>
        </p:nvSpPr>
        <p:spPr>
          <a:xfrm>
            <a:off x="351018" y="1369323"/>
            <a:ext cx="106408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Improves predicting of wind power output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Optimizing when to sell electricity or store as hydrogen</a:t>
            </a: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the current ML model is not fully accurate: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0000"/>
                </a:solidFill>
              </a:rPr>
              <a:t>It ignores some additional input variables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0000"/>
                </a:solidFill>
              </a:rPr>
              <a:t>Uses only one year of data (2024)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Profitability depends on hydrogen price and system efficiency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395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783F3-A438-E1C1-A3BD-76866DEFF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AE38E-2AF1-D563-5E68-E41AAFE9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10. Future Tasks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51752-B1AF-5CD2-CCEB-5DD34BC40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E775DA-6473-FB1C-C45B-448A6B93125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468E3-4326-3D25-9DE5-3D76140C9EB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FEE82BE-BCA2-75F8-EAE4-647AE116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BFB7B1B-1BB2-833D-9E58-6BC228A4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8881A9-A7DD-79CA-0390-E64152EFE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6709675-0079-B584-0DE2-333FE0AA5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C6B6FA-102A-D05B-6606-4E0EC681039A}"/>
              </a:ext>
            </a:extLst>
          </p:cNvPr>
          <p:cNvSpPr txBox="1"/>
          <p:nvPr/>
        </p:nvSpPr>
        <p:spPr>
          <a:xfrm>
            <a:off x="229098" y="1191275"/>
            <a:ext cx="6944264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Add more feature of wind (air density, wind direction, turbulence)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Improve power curve for better outputs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Try higher order polynomial regression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Use some other ML models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Improve data cleaning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Possible to use more years of data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Add more economic features (forecasted prices, market demand, so 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Optimize the decision threshold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Use real seasonal power demands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354D33-AC72-6562-0475-0BA75FC6F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592" y="1732847"/>
            <a:ext cx="4564839" cy="34236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99B06-D57B-2F32-4587-F077E46840D5}"/>
              </a:ext>
            </a:extLst>
          </p:cNvPr>
          <p:cNvSpPr txBox="1"/>
          <p:nvPr/>
        </p:nvSpPr>
        <p:spPr>
          <a:xfrm>
            <a:off x="7378171" y="5272420"/>
            <a:ext cx="4297680" cy="24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>
                <a:hlinkClick r:id="rId5"/>
              </a:rPr>
              <a:t>Wind Farm Layout Design at NAYXA || We´re Wind Energy Experts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265342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02-01-2026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213545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2792737" y="2033399"/>
            <a:ext cx="2761752" cy="1668641"/>
            <a:chOff x="223122" y="1943879"/>
            <a:chExt cx="3320484" cy="2086118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7"/>
              <a:ext cx="2478400" cy="126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Problem Statement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5676117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5255309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28666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Data &amp; Preprocessing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8066059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7436777" y="2201534"/>
            <a:ext cx="4606884" cy="1456915"/>
            <a:chOff x="2023" y="1892587"/>
            <a:chExt cx="5538906" cy="182142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023" y="1892587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3125958" y="2551162"/>
              <a:ext cx="2414971" cy="692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ML Models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14247" y="2728841"/>
            <a:ext cx="9367586" cy="3002030"/>
            <a:chOff x="223122" y="12190"/>
            <a:chExt cx="11262749" cy="3753109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9113142" y="12190"/>
              <a:ext cx="2372729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Flowchart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725089"/>
            <a:chOff x="223122" y="1943879"/>
            <a:chExt cx="3320484" cy="215669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655043" y="2830848"/>
              <a:ext cx="264682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269055" y="4406490"/>
            <a:ext cx="2761752" cy="1456914"/>
            <a:chOff x="223122" y="1943879"/>
            <a:chExt cx="3320484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617599" y="2772514"/>
              <a:ext cx="1746656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Results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456914"/>
            <a:chOff x="223122" y="1943879"/>
            <a:chExt cx="3320484" cy="1821420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767721" y="2744469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Conclusion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9952530" y="3721476"/>
            <a:ext cx="1689996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accent4">
                    <a:lumMod val="75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10</a:t>
            </a:r>
            <a:endParaRPr sz="10000" b="0" i="0" u="none" strike="noStrike" cap="none" dirty="0">
              <a:solidFill>
                <a:schemeClr val="accent4">
                  <a:lumMod val="75000"/>
                </a:schemeClr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349826"/>
            <a:ext cx="2761752" cy="1456914"/>
            <a:chOff x="223122" y="1717513"/>
            <a:chExt cx="3320484" cy="1821420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717513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470299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Tasks</a:t>
              </a:r>
            </a:p>
          </p:txBody>
        </p:sp>
      </p:grpSp>
      <p:sp>
        <p:nvSpPr>
          <p:cNvPr id="4" name="Google Shape;123;p1">
            <a:extLst>
              <a:ext uri="{FF2B5EF4-FFF2-40B4-BE49-F238E27FC236}">
                <a16:creationId xmlns:a16="http://schemas.microsoft.com/office/drawing/2014/main" id="{2EF9D77C-3E13-E842-2296-E26E7682E25E}"/>
              </a:ext>
            </a:extLst>
          </p:cNvPr>
          <p:cNvSpPr txBox="1"/>
          <p:nvPr/>
        </p:nvSpPr>
        <p:spPr>
          <a:xfrm>
            <a:off x="10224242" y="1433393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D52525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rgbClr val="D52525"/>
              </a:solidFill>
              <a:sym typeface="Arial"/>
            </a:endParaRPr>
          </a:p>
        </p:txBody>
      </p:sp>
      <p:sp>
        <p:nvSpPr>
          <p:cNvPr id="3" name="Google Shape;125;p1">
            <a:extLst>
              <a:ext uri="{FF2B5EF4-FFF2-40B4-BE49-F238E27FC236}">
                <a16:creationId xmlns:a16="http://schemas.microsoft.com/office/drawing/2014/main" id="{E05D12DB-0F49-CCB7-BAD3-2D9620DC1A30}"/>
              </a:ext>
            </a:extLst>
          </p:cNvPr>
          <p:cNvSpPr/>
          <p:nvPr/>
        </p:nvSpPr>
        <p:spPr>
          <a:xfrm rot="19020000">
            <a:off x="9650050" y="2168946"/>
            <a:ext cx="2761752" cy="1456915"/>
          </a:xfrm>
          <a:custGeom>
            <a:avLst/>
            <a:gdLst/>
            <a:ahLst/>
            <a:cxnLst/>
            <a:rect l="l" t="t" r="r" b="b"/>
            <a:pathLst>
              <a:path w="5089910" h="993510" extrusionOk="0">
                <a:moveTo>
                  <a:pt x="449234" y="0"/>
                </a:moveTo>
                <a:lnTo>
                  <a:pt x="4834068" y="0"/>
                </a:lnTo>
                <a:lnTo>
                  <a:pt x="4865306" y="14239"/>
                </a:lnTo>
                <a:cubicBezTo>
                  <a:pt x="5008546" y="89248"/>
                  <a:pt x="5089910" y="175207"/>
                  <a:pt x="5089910" y="266571"/>
                </a:cubicBezTo>
                <a:cubicBezTo>
                  <a:pt x="5089910" y="522392"/>
                  <a:pt x="4452016" y="735831"/>
                  <a:pt x="3604020" y="785193"/>
                </a:cubicBezTo>
                <a:lnTo>
                  <a:pt x="3306565" y="793723"/>
                </a:lnTo>
                <a:lnTo>
                  <a:pt x="3176812" y="838459"/>
                </a:lnTo>
                <a:cubicBezTo>
                  <a:pt x="2840049" y="934258"/>
                  <a:pt x="2374816" y="993510"/>
                  <a:pt x="1860933" y="993510"/>
                </a:cubicBezTo>
                <a:cubicBezTo>
                  <a:pt x="833168" y="993510"/>
                  <a:pt x="0" y="756500"/>
                  <a:pt x="0" y="464133"/>
                </a:cubicBezTo>
                <a:cubicBezTo>
                  <a:pt x="0" y="336222"/>
                  <a:pt x="159474" y="218908"/>
                  <a:pt x="424947" y="127400"/>
                </a:cubicBezTo>
                <a:lnTo>
                  <a:pt x="538382" y="94352"/>
                </a:lnTo>
                <a:lnTo>
                  <a:pt x="455876" y="18742"/>
                </a:lnTo>
                <a:close/>
              </a:path>
            </a:pathLst>
          </a:custGeom>
          <a:solidFill>
            <a:srgbClr val="7F7F7F">
              <a:alpha val="172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26;p1">
            <a:extLst>
              <a:ext uri="{FF2B5EF4-FFF2-40B4-BE49-F238E27FC236}">
                <a16:creationId xmlns:a16="http://schemas.microsoft.com/office/drawing/2014/main" id="{D1FFEB2C-01A6-275D-D341-1200321517A8}"/>
              </a:ext>
            </a:extLst>
          </p:cNvPr>
          <p:cNvSpPr txBox="1"/>
          <p:nvPr/>
        </p:nvSpPr>
        <p:spPr>
          <a:xfrm>
            <a:off x="959511" y="4825268"/>
            <a:ext cx="196616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/>
              <a:t>Hydrogen Storage Concept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799E039E-1FAD-299A-BC9E-8D8FBF933187}"/>
              </a:ext>
            </a:extLst>
          </p:cNvPr>
          <p:cNvSpPr txBox="1">
            <a:spLocks/>
          </p:cNvSpPr>
          <p:nvPr/>
        </p:nvSpPr>
        <p:spPr>
          <a:xfrm>
            <a:off x="819665" y="235576"/>
            <a:ext cx="10515600" cy="839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>
                <a:solidFill>
                  <a:schemeClr val="accent2">
                    <a:lumMod val="50000"/>
                  </a:schemeClr>
                </a:solidFill>
              </a:rPr>
              <a:t>Overview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AC08E-7F36-CB15-E414-CB782C04A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1D7D-CBC8-29FA-E6FE-2A58B57B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References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84AD1-DC46-BA3B-D13F-2445EAC0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1D04C0-D241-58AA-D09C-954B48A9746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98EF98-EE70-99B4-00DA-F28D718F9A6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FA929B9-3BAC-89F3-E3E1-98C911541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7E8EC4F-1829-2D36-DE3E-6BA0B882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5CD8E4-635C-2836-9570-FEAC9DCB2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850E8BC-E362-3812-20A6-400F942A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7D12-89E9-533C-631D-F78DC24F9F5B}"/>
              </a:ext>
            </a:extLst>
          </p:cNvPr>
          <p:cNvSpPr txBox="1"/>
          <p:nvPr/>
        </p:nvSpPr>
        <p:spPr>
          <a:xfrm>
            <a:off x="229098" y="1277767"/>
            <a:ext cx="1165810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hlinkClick r:id="rId4"/>
              </a:rPr>
              <a:t>https://www.nsenergybusiness.com/projects/reusenkoge-wind-farm-expansion/?cf-view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hlinkClick r:id="rId5"/>
              </a:rPr>
              <a:t>https://en.wind-turbine-models.com/turbines/693-vestas-v112-3.3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ECMWF. (2024). ERA5 Reanalysis Data. Copernicus Climate Change Service.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Siemens Energy. (2023). </a:t>
            </a:r>
            <a:r>
              <a:rPr lang="en-US" sz="2000" dirty="0" err="1"/>
              <a:t>Silyzer</a:t>
            </a:r>
            <a:r>
              <a:rPr lang="en-US" sz="2000" dirty="0"/>
              <a:t> 300 PEM </a:t>
            </a:r>
            <a:r>
              <a:rPr lang="en-US" sz="2000" dirty="0" err="1"/>
              <a:t>Electrolyzer</a:t>
            </a:r>
            <a:r>
              <a:rPr lang="en-US" sz="2000" dirty="0"/>
              <a:t> Datasheet.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000" dirty="0"/>
              <a:t>Day-</a:t>
            </a:r>
            <a:r>
              <a:rPr lang="fr-FR" sz="2000" dirty="0" err="1"/>
              <a:t>Ahead</a:t>
            </a:r>
            <a:r>
              <a:rPr lang="fr-FR" sz="2000" dirty="0"/>
              <a:t> Auction </a:t>
            </a:r>
            <a:r>
              <a:rPr lang="fr-FR" sz="2000" dirty="0" err="1"/>
              <a:t>prices</a:t>
            </a:r>
            <a:r>
              <a:rPr lang="fr-FR" sz="2000" dirty="0"/>
              <a:t> (DE-LU Zone, 2024)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hlinkClick r:id="rId6"/>
              </a:rPr>
              <a:t>Statistics Germany | BWE </a:t>
            </a:r>
            <a:r>
              <a:rPr lang="en-US" sz="2000" dirty="0" err="1">
                <a:hlinkClick r:id="rId6"/>
              </a:rPr>
              <a:t>e.V.</a:t>
            </a:r>
            <a:endParaRPr lang="fr-FR" sz="2000" dirty="0"/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BB15E0-3279-6887-6FE0-9DD2FBFD2543}"/>
              </a:ext>
            </a:extLst>
          </p:cNvPr>
          <p:cNvSpPr txBox="1"/>
          <p:nvPr/>
        </p:nvSpPr>
        <p:spPr>
          <a:xfrm>
            <a:off x="911105" y="5614122"/>
            <a:ext cx="10021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GitHub Link: </a:t>
            </a:r>
            <a:r>
              <a:rPr lang="en-US" sz="2800" dirty="0">
                <a:hlinkClick r:id="rId7"/>
              </a:rPr>
              <a:t>https://github.com/MadhaveshG/wind-h2-arbitrage</a:t>
            </a:r>
            <a:r>
              <a:rPr lang="en-US" sz="2800" dirty="0"/>
              <a:t> </a:t>
            </a:r>
            <a:endParaRPr lang="en-DE" sz="2800" b="1" dirty="0"/>
          </a:p>
        </p:txBody>
      </p:sp>
    </p:spTree>
    <p:extLst>
      <p:ext uri="{BB962C8B-B14F-4D97-AF65-F5344CB8AC3E}">
        <p14:creationId xmlns:p14="http://schemas.microsoft.com/office/powerpoint/2010/main" val="394787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B4D4-956D-1466-26FD-01487AF6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45AAC-765E-18B2-22FF-7A7270DE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25E455-D545-9408-95EE-6339E7D4E11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EB1972-A3C9-6302-749B-1625930F15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80A3791-CA6D-6C49-9727-21EDC4A1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3D84A6-A93C-285F-8C5F-F2326EAF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F23A2F-AAEE-5B14-4019-97D22015A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2CD3D4E-6453-E4F1-2158-A7B34C8D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35CBCE9-9C6F-5D86-993A-39BA0591D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580" y="1312327"/>
            <a:ext cx="5644310" cy="4661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DE" sz="2000" b="1" dirty="0"/>
              <a:t>Wind Energy: </a:t>
            </a:r>
            <a:r>
              <a:rPr lang="en-US" altLang="en-DE" sz="2000" dirty="0"/>
              <a:t>O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 of the fastest‑growing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(Germany)</a:t>
            </a: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DE" sz="2000" dirty="0"/>
              <a:t>W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power</a:t>
            </a:r>
            <a:r>
              <a:rPr lang="en-US" altLang="en-DE" sz="2000" dirty="0"/>
              <a:t> (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variable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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wind speeds 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change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DE" altLang="en-DE" sz="2000" dirty="0"/>
              <a:t>Electricity markets</a:t>
            </a:r>
            <a:r>
              <a:rPr lang="en-US" altLang="en-DE" sz="2000" dirty="0"/>
              <a:t> (</a:t>
            </a:r>
            <a:r>
              <a:rPr lang="en-DE" altLang="en-DE" sz="2000" dirty="0"/>
              <a:t>fluctuate</a:t>
            </a:r>
            <a:r>
              <a:rPr lang="en-US" altLang="en-DE" sz="2000" dirty="0"/>
              <a:t>) </a:t>
            </a:r>
            <a:r>
              <a:rPr lang="en-US" altLang="en-DE" sz="2000" dirty="0">
                <a:sym typeface="Wingdings" panose="05000000000000000000" pitchFamily="2" charset="2"/>
              </a:rPr>
              <a:t> Wind</a:t>
            </a:r>
            <a:r>
              <a:rPr lang="en-US" altLang="en-DE" sz="2000" dirty="0"/>
              <a:t> </a:t>
            </a:r>
            <a:r>
              <a:rPr lang="en-DE" altLang="en-DE" sz="2000" dirty="0"/>
              <a:t>production </a:t>
            </a:r>
            <a:r>
              <a:rPr lang="en-US" altLang="en-DE" sz="2000" dirty="0"/>
              <a:t>(</a:t>
            </a:r>
            <a:r>
              <a:rPr lang="en-DE" altLang="en-DE" sz="2000" dirty="0"/>
              <a:t>high</a:t>
            </a:r>
            <a:r>
              <a:rPr lang="en-US" altLang="en-DE" sz="2000" dirty="0"/>
              <a:t>)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DE" altLang="en-DE" sz="2000" dirty="0"/>
              <a:t>Modern energy systems increasingly use </a:t>
            </a:r>
            <a:r>
              <a:rPr lang="en-DE" altLang="en-DE" sz="2000" b="1" dirty="0"/>
              <a:t>data</a:t>
            </a:r>
            <a:r>
              <a:rPr lang="en-DE" altLang="en-DE" sz="2000" dirty="0"/>
              <a:t> and </a:t>
            </a:r>
            <a:r>
              <a:rPr lang="en-DE" altLang="en-DE" sz="2000" b="1" dirty="0"/>
              <a:t>machine learning</a:t>
            </a:r>
            <a:r>
              <a:rPr lang="en-US" altLang="en-DE" sz="2000" b="1" dirty="0"/>
              <a:t>: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DE" altLang="en-DE" sz="2000" dirty="0"/>
              <a:t>improve forecasting</a:t>
            </a:r>
            <a:endParaRPr lang="en-US" altLang="en-DE" sz="2000" dirty="0"/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DE" altLang="en-DE" sz="2000" dirty="0"/>
              <a:t>operational decisions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DE" altLang="en-DE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94625B-75B8-7781-67EB-E86610A21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696" y="2111059"/>
            <a:ext cx="6085724" cy="2419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1F811D-F4A3-6C15-392C-6AB9E3CC6C00}"/>
              </a:ext>
            </a:extLst>
          </p:cNvPr>
          <p:cNvSpPr txBox="1"/>
          <p:nvPr/>
        </p:nvSpPr>
        <p:spPr>
          <a:xfrm>
            <a:off x="7666822" y="4651439"/>
            <a:ext cx="3466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 2.1: Development of wind power supply </a:t>
            </a:r>
            <a:r>
              <a:rPr lang="en-US" sz="1200" dirty="0">
                <a:solidFill>
                  <a:schemeClr val="accent1"/>
                </a:solidFill>
              </a:rPr>
              <a:t>(6)</a:t>
            </a:r>
            <a:endParaRPr lang="en-DE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56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26081-5932-C9F1-06E4-779A6D546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43946-DC6C-2552-7DB6-CF257883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2. Problem Statements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FC1032-A54B-5280-52D4-C30F49612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0D149F-BEFB-EAC5-7FD6-E0946370783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E10AA9-338C-EE8D-9624-F20E0277468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8F3D080-1FC2-4E05-2D85-F0FDCD25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2A681BA-9E65-EB34-2686-5A0D9C6E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CF29A-EA12-6B19-6E0C-12F3B95DF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DD971CEB-D785-B9FD-BA3A-7C0F7994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472D22C-3ED7-68F0-1F26-FFAB05307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91275"/>
            <a:ext cx="6866626" cy="96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Wind power output changes every hour → difficult to predict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Electricity prices fluctuate strongly → revenue is uncertain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FBAEA8-1C6B-A2C4-AE13-11F3C80A6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259" y="1704406"/>
            <a:ext cx="4976217" cy="18667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14CE10-4B65-C8EB-F77D-8797F06A0355}"/>
              </a:ext>
            </a:extLst>
          </p:cNvPr>
          <p:cNvSpPr txBox="1"/>
          <p:nvPr/>
        </p:nvSpPr>
        <p:spPr>
          <a:xfrm>
            <a:off x="-18108" y="2115226"/>
            <a:ext cx="7127367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Selling at the wrong time reduces profit for wind‑farm operators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Hard to know when storing energy will be more profitable than selling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data‑driven ML model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needed to support STORE vs SELL decisions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82A6A-E43D-7D46-91A2-9475D0E9A466}"/>
              </a:ext>
            </a:extLst>
          </p:cNvPr>
          <p:cNvSpPr txBox="1"/>
          <p:nvPr/>
        </p:nvSpPr>
        <p:spPr>
          <a:xfrm>
            <a:off x="7939983" y="3629121"/>
            <a:ext cx="3080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 2.1: Day Vs Power generation (MW) </a:t>
            </a:r>
            <a:r>
              <a:rPr lang="en-US" sz="1200" u="sng" dirty="0">
                <a:solidFill>
                  <a:schemeClr val="accent1"/>
                </a:solidFill>
              </a:rPr>
              <a:t>(</a:t>
            </a:r>
            <a:r>
              <a:rPr lang="en-US" sz="12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Own)</a:t>
            </a:r>
            <a:r>
              <a:rPr lang="en-US" sz="10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n-DE" sz="1000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4D3EC-B6E6-116C-E9F6-9257635EC6D2}"/>
              </a:ext>
            </a:extLst>
          </p:cNvPr>
          <p:cNvSpPr txBox="1"/>
          <p:nvPr/>
        </p:nvSpPr>
        <p:spPr>
          <a:xfrm>
            <a:off x="229098" y="5007858"/>
            <a:ext cx="3253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Research Question:</a:t>
            </a:r>
            <a:endParaRPr lang="en-DE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BC94BD-B6D4-6016-A19A-C5DACD1A1939}"/>
              </a:ext>
            </a:extLst>
          </p:cNvPr>
          <p:cNvSpPr txBox="1"/>
          <p:nvPr/>
        </p:nvSpPr>
        <p:spPr>
          <a:xfrm>
            <a:off x="3729900" y="4565962"/>
            <a:ext cx="81690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1. Can machine‑learning models accurately predict wind‑farm power output and identify the optimal hours to STORE or SELL energy?</a:t>
            </a:r>
            <a:endParaRPr lang="en-DE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5D544-206F-F8BE-C412-83D9878046F6}"/>
              </a:ext>
            </a:extLst>
          </p:cNvPr>
          <p:cNvSpPr txBox="1"/>
          <p:nvPr/>
        </p:nvSpPr>
        <p:spPr>
          <a:xfrm>
            <a:off x="3722114" y="5389793"/>
            <a:ext cx="8161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2. If low‑price energy is stored as hydrogen, can the hybrid system remain economically profitable without subsidies?</a:t>
            </a:r>
            <a:endParaRPr lang="en-DE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49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56B9D-E4E8-6AD3-EDC1-677ECE9B1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0B0D-8D95-7191-FD40-4E436B625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3. Data and Preprocessing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E7B8B-24EF-A5F8-CEE1-8310DE930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331460-B780-1483-7890-88FD81121B0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E0E1E4-C63F-9EBD-CCB2-39D5C23AFB8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F724A00-5956-B4B5-E284-226F59D4A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7495ED1-1C1F-9178-CB4A-7F1F1350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5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6BF284-5890-E915-CC5D-B4CDE7619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BC0B0A6-B864-F840-F2CC-C6E16F2C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21595-AC88-1411-6729-3D538F539813}"/>
              </a:ext>
            </a:extLst>
          </p:cNvPr>
          <p:cNvSpPr txBox="1"/>
          <p:nvPr/>
        </p:nvSpPr>
        <p:spPr>
          <a:xfrm>
            <a:off x="229098" y="1308460"/>
            <a:ext cx="5866902" cy="226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>
                <a:effectLst/>
              </a:rPr>
              <a:t>Wind Data (ERA5):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Used ERA5 reanalysis dataset for wind components (</a:t>
            </a:r>
            <a:r>
              <a:rPr lang="en-US" sz="2000" b="1" dirty="0">
                <a:effectLst/>
              </a:rPr>
              <a:t>u100</a:t>
            </a:r>
            <a:r>
              <a:rPr lang="en-US" sz="2000" dirty="0">
                <a:effectLst/>
              </a:rPr>
              <a:t>, </a:t>
            </a:r>
            <a:r>
              <a:rPr lang="en-US" sz="2000" b="1" dirty="0">
                <a:effectLst/>
              </a:rPr>
              <a:t>v100</a:t>
            </a:r>
            <a:r>
              <a:rPr lang="en-US" sz="2000" dirty="0">
                <a:effectLst/>
              </a:rPr>
              <a:t>) </a:t>
            </a:r>
            <a:r>
              <a:rPr lang="en-US" sz="2000" b="1" dirty="0">
                <a:solidFill>
                  <a:schemeClr val="accent1"/>
                </a:solidFill>
              </a:rPr>
              <a:t>(3)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Calculated wind speed at </a:t>
            </a:r>
            <a:r>
              <a:rPr lang="en-US" sz="2000" b="1" dirty="0">
                <a:effectLst/>
              </a:rPr>
              <a:t>100m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Converted to a clean CSV file </a:t>
            </a:r>
            <a:r>
              <a:rPr lang="en-US" sz="2000" b="1" dirty="0">
                <a:effectLst/>
              </a:rPr>
              <a:t>(wind_speed.csv)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488FEA-317D-D4BD-84D7-9609D8E004DF}"/>
              </a:ext>
            </a:extLst>
          </p:cNvPr>
          <p:cNvSpPr txBox="1"/>
          <p:nvPr/>
        </p:nvSpPr>
        <p:spPr>
          <a:xfrm>
            <a:off x="229098" y="3906630"/>
            <a:ext cx="5866902" cy="1798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effectLst/>
              </a:rPr>
              <a:t>2. Electricity Price Data: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Imported </a:t>
            </a:r>
            <a:r>
              <a:rPr lang="en-US" sz="2000" b="1" dirty="0"/>
              <a:t>sport</a:t>
            </a:r>
            <a:r>
              <a:rPr lang="en-US" sz="2000" b="1" dirty="0">
                <a:effectLst/>
              </a:rPr>
              <a:t> market prices</a:t>
            </a:r>
            <a:r>
              <a:rPr lang="en-US" sz="2000" dirty="0">
                <a:effectLst/>
              </a:rPr>
              <a:t> (</a:t>
            </a:r>
            <a:r>
              <a:rPr lang="en-US" sz="2000" dirty="0"/>
              <a:t>EUR/MW</a:t>
            </a:r>
            <a:r>
              <a:rPr lang="en-US" sz="2000" dirty="0">
                <a:effectLst/>
              </a:rPr>
              <a:t>) </a:t>
            </a:r>
            <a:r>
              <a:rPr lang="en-US" sz="2000" b="1" dirty="0">
                <a:solidFill>
                  <a:schemeClr val="accent1"/>
                </a:solidFill>
              </a:rPr>
              <a:t>(5)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Cleaned timestamps and extracted </a:t>
            </a:r>
            <a:r>
              <a:rPr lang="en-US" sz="2000" b="1" dirty="0">
                <a:effectLst/>
              </a:rPr>
              <a:t>hour</a:t>
            </a:r>
            <a:r>
              <a:rPr lang="en-US" sz="2000" dirty="0">
                <a:effectLst/>
              </a:rPr>
              <a:t> and </a:t>
            </a:r>
            <a:r>
              <a:rPr lang="en-US" sz="2000" b="1" dirty="0">
                <a:effectLst/>
              </a:rPr>
              <a:t>month</a:t>
            </a:r>
            <a:endParaRPr lang="en-US" sz="2000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70F4D4-8E00-6210-47DE-9CA7E3739DDC}"/>
              </a:ext>
            </a:extLst>
          </p:cNvPr>
          <p:cNvSpPr txBox="1"/>
          <p:nvPr/>
        </p:nvSpPr>
        <p:spPr>
          <a:xfrm>
            <a:off x="6096000" y="1111741"/>
            <a:ext cx="5623560" cy="290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</a:rPr>
              <a:t>3. Power Curve Processing: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Location: </a:t>
            </a:r>
            <a:r>
              <a:rPr lang="en-US" sz="2000" b="1" dirty="0" err="1"/>
              <a:t>Reusenkoog</a:t>
            </a:r>
            <a:r>
              <a:rPr lang="en-US" sz="2000" b="1" dirty="0"/>
              <a:t>, Germany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Scaled for </a:t>
            </a:r>
            <a:r>
              <a:rPr lang="en-US" sz="2000" b="1" dirty="0"/>
              <a:t>51 turbines</a:t>
            </a:r>
            <a:r>
              <a:rPr lang="en-US" sz="2000" dirty="0"/>
              <a:t> (total farm capacity) </a:t>
            </a:r>
            <a:r>
              <a:rPr lang="en-US" sz="2000" b="1" dirty="0">
                <a:solidFill>
                  <a:schemeClr val="accent1"/>
                </a:solidFill>
              </a:rPr>
              <a:t>(1)</a:t>
            </a:r>
            <a:endParaRPr lang="en-US" sz="2000" b="1" dirty="0">
              <a:solidFill>
                <a:schemeClr val="accent1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Used </a:t>
            </a:r>
            <a:r>
              <a:rPr lang="en-US" sz="2000" b="1" dirty="0">
                <a:effectLst/>
              </a:rPr>
              <a:t>Vestas V112‑3.3 MW</a:t>
            </a:r>
            <a:r>
              <a:rPr lang="en-US" sz="2000" dirty="0">
                <a:effectLst/>
              </a:rPr>
              <a:t> turbine power curve </a:t>
            </a:r>
            <a:r>
              <a:rPr lang="en-US" sz="2000" b="1" dirty="0">
                <a:solidFill>
                  <a:schemeClr val="accent1"/>
                </a:solidFill>
              </a:rPr>
              <a:t>(2)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Converted wind speed → power output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EFD47-DFB9-FF0A-B22D-D82C14FF8F44}"/>
              </a:ext>
            </a:extLst>
          </p:cNvPr>
          <p:cNvSpPr txBox="1"/>
          <p:nvPr/>
        </p:nvSpPr>
        <p:spPr>
          <a:xfrm>
            <a:off x="6077465" y="4270224"/>
            <a:ext cx="5623560" cy="1798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4</a:t>
            </a:r>
            <a:r>
              <a:rPr lang="en-US" sz="2400" b="1" dirty="0">
                <a:effectLst/>
              </a:rPr>
              <a:t>. Electricity Price Data: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Model: 50 MW PEM System </a:t>
            </a:r>
            <a:r>
              <a:rPr lang="en-US" sz="2000" b="1" dirty="0">
                <a:solidFill>
                  <a:schemeClr val="accent1"/>
                </a:solidFill>
              </a:rPr>
              <a:t>(4)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Efficiency: 52.2 kWh /kg </a:t>
            </a:r>
            <a:r>
              <a:rPr lang="en-US" sz="2000" dirty="0"/>
              <a:t>H2 Nominal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Min Load: 10% (5MW)</a:t>
            </a:r>
          </a:p>
        </p:txBody>
      </p:sp>
    </p:spTree>
    <p:extLst>
      <p:ext uri="{BB962C8B-B14F-4D97-AF65-F5344CB8AC3E}">
        <p14:creationId xmlns:p14="http://schemas.microsoft.com/office/powerpoint/2010/main" val="114769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0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A1613-9B75-4CBB-D37A-691710DAB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10B81-4490-C917-4EDE-6C9C9290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4. Flowchart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8AA75-D1F9-9C23-2239-A5D0DF153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42695-38DD-FCF4-74CA-12E2DA78F67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13251A-1339-7643-59D2-BB0B5EE5D11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1D55B74-F352-0217-CCC0-2FEB9879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C3DF7DE-23C3-17FE-1253-A7E59E49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6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E0325E-3499-954A-04D5-D1DE41E6B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00188286-C376-0B51-8627-5B0211C80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48B291B-4DB2-5764-6C94-CA3B6993545D}"/>
              </a:ext>
            </a:extLst>
          </p:cNvPr>
          <p:cNvSpPr/>
          <p:nvPr/>
        </p:nvSpPr>
        <p:spPr>
          <a:xfrm>
            <a:off x="426721" y="1512641"/>
            <a:ext cx="995680" cy="640080"/>
          </a:xfrm>
          <a:prstGeom prst="flowChart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DE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7DBDB01F-0566-119C-1195-AC94F1A2B62F}"/>
              </a:ext>
            </a:extLst>
          </p:cNvPr>
          <p:cNvSpPr/>
          <p:nvPr/>
        </p:nvSpPr>
        <p:spPr>
          <a:xfrm>
            <a:off x="1825283" y="1316128"/>
            <a:ext cx="2288540" cy="1046989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wind data, Finding wind speed &amp; Save CSV file </a:t>
            </a:r>
            <a:endParaRPr lang="en-DE" dirty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3B250FBE-22D2-EDDD-64F7-E7EBB4F3ED6A}"/>
              </a:ext>
            </a:extLst>
          </p:cNvPr>
          <p:cNvSpPr/>
          <p:nvPr/>
        </p:nvSpPr>
        <p:spPr>
          <a:xfrm>
            <a:off x="4557165" y="1318541"/>
            <a:ext cx="1680895" cy="1046988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market prize data</a:t>
            </a:r>
            <a:endParaRPr lang="en-DE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703B2D3C-6DC6-A9F0-43A5-74551743547F}"/>
              </a:ext>
            </a:extLst>
          </p:cNvPr>
          <p:cNvSpPr/>
          <p:nvPr/>
        </p:nvSpPr>
        <p:spPr>
          <a:xfrm>
            <a:off x="6835544" y="1316129"/>
            <a:ext cx="2341476" cy="1046988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 form power output based on power curve</a:t>
            </a:r>
            <a:endParaRPr lang="en-DE" dirty="0"/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DE615038-333C-B0FB-2466-0C84323116B4}"/>
              </a:ext>
            </a:extLst>
          </p:cNvPr>
          <p:cNvSpPr/>
          <p:nvPr/>
        </p:nvSpPr>
        <p:spPr>
          <a:xfrm>
            <a:off x="9557265" y="1330250"/>
            <a:ext cx="234147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Polynomial &amp; Linear regression ML models</a:t>
            </a:r>
            <a:endParaRPr lang="en-DE" dirty="0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AAC931A2-9D20-467A-0106-105ABDDA8759}"/>
              </a:ext>
            </a:extLst>
          </p:cNvPr>
          <p:cNvSpPr/>
          <p:nvPr/>
        </p:nvSpPr>
        <p:spPr>
          <a:xfrm>
            <a:off x="9705855" y="3207548"/>
            <a:ext cx="204429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or verification of models</a:t>
            </a:r>
            <a:endParaRPr lang="en-DE" dirty="0"/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44352169-2481-AB76-6223-99611E4C4CEF}"/>
              </a:ext>
            </a:extLst>
          </p:cNvPr>
          <p:cNvSpPr/>
          <p:nvPr/>
        </p:nvSpPr>
        <p:spPr>
          <a:xfrm>
            <a:off x="6984134" y="3207548"/>
            <a:ext cx="204429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Logistic regression ML model</a:t>
            </a:r>
            <a:endParaRPr lang="en-DE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A61F81D4-BE55-8C40-0743-62D492D21948}"/>
              </a:ext>
            </a:extLst>
          </p:cNvPr>
          <p:cNvSpPr/>
          <p:nvPr/>
        </p:nvSpPr>
        <p:spPr>
          <a:xfrm>
            <a:off x="4722743" y="3334848"/>
            <a:ext cx="1567956" cy="798883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Verified model</a:t>
            </a:r>
            <a:endParaRPr lang="en-DE" dirty="0"/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0C95882E-CD7B-903C-06F7-203FC2092D01}"/>
              </a:ext>
            </a:extLst>
          </p:cNvPr>
          <p:cNvSpPr/>
          <p:nvPr/>
        </p:nvSpPr>
        <p:spPr>
          <a:xfrm>
            <a:off x="2431663" y="3334848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Plot graphs</a:t>
            </a:r>
            <a:endParaRPr lang="en-DE" dirty="0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AAECEAED-8DC4-E619-85C0-0AECD8D195B1}"/>
              </a:ext>
            </a:extLst>
          </p:cNvPr>
          <p:cNvSpPr/>
          <p:nvPr/>
        </p:nvSpPr>
        <p:spPr>
          <a:xfrm>
            <a:off x="155428" y="3329066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CSV File</a:t>
            </a:r>
            <a:endParaRPr lang="en-DE" dirty="0"/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B8174135-FFEA-9327-ACBA-4D6065EF457D}"/>
              </a:ext>
            </a:extLst>
          </p:cNvPr>
          <p:cNvSpPr/>
          <p:nvPr/>
        </p:nvSpPr>
        <p:spPr>
          <a:xfrm>
            <a:off x="55786" y="5021676"/>
            <a:ext cx="1769497" cy="964972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Compare economical model</a:t>
            </a:r>
            <a:endParaRPr lang="en-DE" dirty="0"/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A1038547-10F8-B3E9-2DDF-38F34F066C94}"/>
              </a:ext>
            </a:extLst>
          </p:cNvPr>
          <p:cNvSpPr/>
          <p:nvPr/>
        </p:nvSpPr>
        <p:spPr>
          <a:xfrm>
            <a:off x="2209800" y="5100054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plots</a:t>
            </a:r>
            <a:endParaRPr lang="en-DE" dirty="0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01B4F21-B33A-377D-3755-31DF0CB1BD84}"/>
              </a:ext>
            </a:extLst>
          </p:cNvPr>
          <p:cNvSpPr/>
          <p:nvPr/>
        </p:nvSpPr>
        <p:spPr>
          <a:xfrm>
            <a:off x="4661784" y="5188595"/>
            <a:ext cx="995680" cy="640080"/>
          </a:xfrm>
          <a:prstGeom prst="flowChart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  <a:endParaRPr lang="en-DE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0FB258-945E-62F7-F846-B54B3A5CBC06}"/>
              </a:ext>
            </a:extLst>
          </p:cNvPr>
          <p:cNvCxnSpPr>
            <a:stCxn id="9" idx="6"/>
            <a:endCxn id="12" idx="1"/>
          </p:cNvCxnSpPr>
          <p:nvPr/>
        </p:nvCxnSpPr>
        <p:spPr>
          <a:xfrm>
            <a:off x="1422401" y="1832681"/>
            <a:ext cx="402882" cy="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356286-C3D8-F17B-D46D-289D22AA6D26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4113823" y="1839623"/>
            <a:ext cx="443342" cy="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446554-A7D8-C17D-B72C-2B4B7ED5591E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6238060" y="1839623"/>
            <a:ext cx="597484" cy="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01A3E8-1A60-4CA3-DF0D-72E6A1B2ED26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9177020" y="1839623"/>
            <a:ext cx="380245" cy="14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F87ED1-CCBB-65AE-70C6-4C837227E54A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0728003" y="2377238"/>
            <a:ext cx="0" cy="83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246BB1A-5C89-338E-A782-AEEB0C95DB9A}"/>
              </a:ext>
            </a:extLst>
          </p:cNvPr>
          <p:cNvCxnSpPr>
            <a:stCxn id="20" idx="1"/>
            <a:endCxn id="21" idx="3"/>
          </p:cNvCxnSpPr>
          <p:nvPr/>
        </p:nvCxnSpPr>
        <p:spPr>
          <a:xfrm flipH="1">
            <a:off x="9028430" y="3731042"/>
            <a:ext cx="67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B13980E-4A91-27E0-6EE8-4C0374FAB715}"/>
              </a:ext>
            </a:extLst>
          </p:cNvPr>
          <p:cNvCxnSpPr>
            <a:stCxn id="21" idx="1"/>
            <a:endCxn id="22" idx="3"/>
          </p:cNvCxnSpPr>
          <p:nvPr/>
        </p:nvCxnSpPr>
        <p:spPr>
          <a:xfrm flipH="1">
            <a:off x="6290699" y="3731042"/>
            <a:ext cx="693435" cy="3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F2FDBE-DDD2-CA5E-DF32-3DCD4FBE3855}"/>
              </a:ext>
            </a:extLst>
          </p:cNvPr>
          <p:cNvCxnSpPr>
            <a:stCxn id="22" idx="1"/>
            <a:endCxn id="23" idx="3"/>
          </p:cNvCxnSpPr>
          <p:nvPr/>
        </p:nvCxnSpPr>
        <p:spPr>
          <a:xfrm flipH="1">
            <a:off x="3999619" y="3734290"/>
            <a:ext cx="723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D3E12DF-8416-393D-888C-D10837911B6E}"/>
              </a:ext>
            </a:extLst>
          </p:cNvPr>
          <p:cNvCxnSpPr>
            <a:stCxn id="23" idx="1"/>
            <a:endCxn id="24" idx="3"/>
          </p:cNvCxnSpPr>
          <p:nvPr/>
        </p:nvCxnSpPr>
        <p:spPr>
          <a:xfrm flipH="1" flipV="1">
            <a:off x="1723384" y="3728508"/>
            <a:ext cx="708279" cy="5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4C329E2-520A-D12A-2AAF-C20593D8CEC9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>
            <a:off x="939406" y="4127949"/>
            <a:ext cx="1129" cy="893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A2BA325-1A94-80CE-B027-7004D0B1451C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1825283" y="5499496"/>
            <a:ext cx="384517" cy="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292733-1859-91C2-301F-9FA4B5FE1A5A}"/>
              </a:ext>
            </a:extLst>
          </p:cNvPr>
          <p:cNvCxnSpPr>
            <a:stCxn id="26" idx="3"/>
            <a:endCxn id="28" idx="2"/>
          </p:cNvCxnSpPr>
          <p:nvPr/>
        </p:nvCxnSpPr>
        <p:spPr>
          <a:xfrm>
            <a:off x="3777756" y="5499496"/>
            <a:ext cx="884028" cy="9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ED427DE-F4C1-11CF-D769-BE3320447076}"/>
              </a:ext>
            </a:extLst>
          </p:cNvPr>
          <p:cNvSpPr txBox="1"/>
          <p:nvPr/>
        </p:nvSpPr>
        <p:spPr>
          <a:xfrm>
            <a:off x="6902259" y="4797002"/>
            <a:ext cx="49297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GitHub Link: </a:t>
            </a:r>
            <a:r>
              <a:rPr lang="en-US" sz="2800" dirty="0">
                <a:hlinkClick r:id="rId4"/>
              </a:rPr>
              <a:t>https://github.com/MadhaveshG/wind-h2-arbitrage</a:t>
            </a:r>
            <a:r>
              <a:rPr lang="en-US" sz="2800" dirty="0"/>
              <a:t> </a:t>
            </a:r>
            <a:endParaRPr lang="en-DE" sz="2800" b="1" dirty="0"/>
          </a:p>
        </p:txBody>
      </p:sp>
    </p:spTree>
    <p:extLst>
      <p:ext uri="{BB962C8B-B14F-4D97-AF65-F5344CB8AC3E}">
        <p14:creationId xmlns:p14="http://schemas.microsoft.com/office/powerpoint/2010/main" val="95374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F9F2B-7B29-AE44-F4FF-F5F7039FD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80A8-40C5-0ACE-55EA-7F6E21B3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FAAAD-CC68-C23A-5F94-F49A9D265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B44278-4D9B-0651-F2CE-DE1E209EFE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FF6FE7-4951-E184-DE57-ADBD6571DAA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888993A-DA4B-AEF0-12C3-AFCC3C907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A31C010-7AAD-7F92-0E66-4C5D0EC6D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7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9039B2-AE38-38BF-2188-563792A01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434283A-F8C2-D64E-4EAA-1FAB463C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8D018-231C-0F9E-D0C9-EDD59F1E61CE}"/>
              </a:ext>
            </a:extLst>
          </p:cNvPr>
          <p:cNvSpPr txBox="1"/>
          <p:nvPr/>
        </p:nvSpPr>
        <p:spPr>
          <a:xfrm>
            <a:off x="229098" y="1317341"/>
            <a:ext cx="201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Why ML?</a:t>
            </a:r>
            <a:endParaRPr lang="en-DE" sz="3600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2A4918-7B12-BB73-F1BC-3D94CD5CD6F8}"/>
              </a:ext>
            </a:extLst>
          </p:cNvPr>
          <p:cNvSpPr/>
          <p:nvPr/>
        </p:nvSpPr>
        <p:spPr>
          <a:xfrm>
            <a:off x="1605875" y="3612354"/>
            <a:ext cx="5186182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dirty="0">
                <a:solidFill>
                  <a:schemeClr val="tx1"/>
                </a:solidFill>
              </a:rPr>
              <a:t>Gives a more mathematical and accurate solution</a:t>
            </a:r>
            <a:endParaRPr lang="en-DE" altLang="en-DE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A1DAB1-5F81-FDDD-74FC-AFE0A06F1C39}"/>
              </a:ext>
            </a:extLst>
          </p:cNvPr>
          <p:cNvSpPr/>
          <p:nvPr/>
        </p:nvSpPr>
        <p:spPr>
          <a:xfrm>
            <a:off x="1234938" y="2853714"/>
            <a:ext cx="431321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r>
              <a:rPr lang="en-DE" altLang="en-DE" dirty="0">
                <a:solidFill>
                  <a:schemeClr val="tx1"/>
                </a:solidFill>
              </a:rPr>
              <a:t>ML helps automate STORE vs SELL decisions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C442F5-32AA-4543-4AD2-3E5EF4E4A652}"/>
              </a:ext>
            </a:extLst>
          </p:cNvPr>
          <p:cNvSpPr/>
          <p:nvPr/>
        </p:nvSpPr>
        <p:spPr>
          <a:xfrm>
            <a:off x="2354044" y="5117231"/>
            <a:ext cx="603703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altLang="en-DE" dirty="0">
                <a:solidFill>
                  <a:schemeClr val="tx1"/>
                </a:solidFill>
              </a:rPr>
              <a:t>ML learns from historical data and improves decision accuracy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F28FA18-8F71-87E2-F8AB-CBC6169B4CB0}"/>
              </a:ext>
            </a:extLst>
          </p:cNvPr>
          <p:cNvSpPr/>
          <p:nvPr/>
        </p:nvSpPr>
        <p:spPr>
          <a:xfrm>
            <a:off x="1939202" y="4351988"/>
            <a:ext cx="5506926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altLang="en-DE" dirty="0">
                <a:solidFill>
                  <a:schemeClr val="tx1"/>
                </a:solidFill>
              </a:rPr>
              <a:t>Patterns are </a:t>
            </a:r>
            <a:r>
              <a:rPr lang="en-DE" altLang="en-DE" b="1" dirty="0">
                <a:solidFill>
                  <a:schemeClr val="tx1"/>
                </a:solidFill>
              </a:rPr>
              <a:t>non‑linear</a:t>
            </a:r>
            <a:r>
              <a:rPr lang="en-DE" altLang="en-DE" dirty="0">
                <a:solidFill>
                  <a:schemeClr val="tx1"/>
                </a:solidFill>
              </a:rPr>
              <a:t> and difficult to capture manually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CCBBB4E-78CD-2873-11B8-1AD87A915CE7}"/>
              </a:ext>
            </a:extLst>
          </p:cNvPr>
          <p:cNvSpPr/>
          <p:nvPr/>
        </p:nvSpPr>
        <p:spPr>
          <a:xfrm>
            <a:off x="276058" y="222998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77AD81F-EADB-44C8-759B-68D2CDF59C5E}"/>
              </a:ext>
            </a:extLst>
          </p:cNvPr>
          <p:cNvSpPr/>
          <p:nvPr/>
        </p:nvSpPr>
        <p:spPr>
          <a:xfrm>
            <a:off x="517858" y="297911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CA4D35D-3BAE-FFFF-A793-3F9F301245C3}"/>
              </a:ext>
            </a:extLst>
          </p:cNvPr>
          <p:cNvSpPr/>
          <p:nvPr/>
        </p:nvSpPr>
        <p:spPr>
          <a:xfrm>
            <a:off x="838900" y="372832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A72CB6-6A59-2F62-6736-F33A039CC160}"/>
              </a:ext>
            </a:extLst>
          </p:cNvPr>
          <p:cNvSpPr/>
          <p:nvPr/>
        </p:nvSpPr>
        <p:spPr>
          <a:xfrm>
            <a:off x="1214178" y="4469174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EC79D4-ED5C-4B6D-E8F6-510F3A5DE86D}"/>
              </a:ext>
            </a:extLst>
          </p:cNvPr>
          <p:cNvSpPr/>
          <p:nvPr/>
        </p:nvSpPr>
        <p:spPr>
          <a:xfrm>
            <a:off x="1668605" y="521002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0873434-3B29-A277-D4FE-7957722A652B}"/>
              </a:ext>
            </a:extLst>
          </p:cNvPr>
          <p:cNvSpPr/>
          <p:nvPr/>
        </p:nvSpPr>
        <p:spPr>
          <a:xfrm>
            <a:off x="1009167" y="2114080"/>
            <a:ext cx="3462575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dirty="0">
                <a:solidFill>
                  <a:schemeClr val="tx1"/>
                </a:solidFill>
              </a:rPr>
              <a:t>Fast growing and widely used field</a:t>
            </a:r>
            <a:endParaRPr lang="en-DE" altLang="en-DE" dirty="0">
              <a:solidFill>
                <a:schemeClr val="tx1"/>
              </a:solidFill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7547501D-2C3F-B469-C90B-CB5739EDF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422" y="1318615"/>
            <a:ext cx="4414520" cy="212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287552A-603B-541D-CCB8-917D0763393E}"/>
              </a:ext>
            </a:extLst>
          </p:cNvPr>
          <p:cNvSpPr txBox="1"/>
          <p:nvPr/>
        </p:nvSpPr>
        <p:spPr>
          <a:xfrm>
            <a:off x="7824002" y="3484009"/>
            <a:ext cx="3793258" cy="24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>
                <a:hlinkClick r:id="rId5"/>
              </a:rPr>
              <a:t>https://www.vecteezy.com/free-photos/machine-learning</a:t>
            </a:r>
            <a:r>
              <a:rPr lang="en-US" sz="1000" dirty="0"/>
              <a:t> 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395608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  <p:bldP spid="19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19D3D-ACC3-35FF-8D59-35F513F84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B026-CC74-1C59-CCA9-5C9684E1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0EDC2-361F-2DFA-6D01-E559F7166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1E1980-3BA2-0571-E248-0DC584DC9E2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DC129-1340-3F70-4C94-23A24071FC3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6033DBC-66E8-5E48-D847-25B7C7601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E37CC7D-1BCC-E5BD-2395-1A5E2C70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8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6AEC2F-D774-09F5-7B21-A6A59352B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0DCC4A28-F3F2-2D09-3295-9211A401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451C9B-C859-577E-BC44-46DEA09C2138}"/>
              </a:ext>
            </a:extLst>
          </p:cNvPr>
          <p:cNvSpPr/>
          <p:nvPr/>
        </p:nvSpPr>
        <p:spPr>
          <a:xfrm>
            <a:off x="2884347" y="2773419"/>
            <a:ext cx="1044866" cy="501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E817C8-A809-3450-78D7-3182AEC2A4E3}"/>
              </a:ext>
            </a:extLst>
          </p:cNvPr>
          <p:cNvSpPr/>
          <p:nvPr/>
        </p:nvSpPr>
        <p:spPr>
          <a:xfrm>
            <a:off x="4674863" y="2502021"/>
            <a:ext cx="2001328" cy="1044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Polynomial &amp; Regression Model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4C96A3-53F9-AC76-200C-5E31F3AF3D4D}"/>
              </a:ext>
            </a:extLst>
          </p:cNvPr>
          <p:cNvSpPr/>
          <p:nvPr/>
        </p:nvSpPr>
        <p:spPr>
          <a:xfrm>
            <a:off x="7704826" y="2776373"/>
            <a:ext cx="1268083" cy="5016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91806A-A1D4-2071-1B80-E5656D1D795D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929213" y="3024244"/>
            <a:ext cx="745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19834F-1A3F-084D-FF52-81654F3DC6D3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6676191" y="3024244"/>
            <a:ext cx="1028635" cy="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0E9D6D7-2D1B-ABC2-E5F8-1A993B32AEFA}"/>
              </a:ext>
            </a:extLst>
          </p:cNvPr>
          <p:cNvSpPr txBox="1"/>
          <p:nvPr/>
        </p:nvSpPr>
        <p:spPr>
          <a:xfrm>
            <a:off x="124049" y="1946527"/>
            <a:ext cx="152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Wind Turbine</a:t>
            </a:r>
            <a:endParaRPr lang="en-DE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C707C61-0A7B-8855-0E9E-8035B065048C}"/>
              </a:ext>
            </a:extLst>
          </p:cNvPr>
          <p:cNvCxnSpPr>
            <a:cxnSpLocks/>
            <a:stCxn id="29" idx="3"/>
            <a:endCxn id="3" idx="1"/>
          </p:cNvCxnSpPr>
          <p:nvPr/>
        </p:nvCxnSpPr>
        <p:spPr>
          <a:xfrm>
            <a:off x="1650925" y="2269693"/>
            <a:ext cx="1233422" cy="754551"/>
          </a:xfrm>
          <a:prstGeom prst="bentConnector3">
            <a:avLst>
              <a:gd name="adj1" fmla="val 758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5B6115B-5BC6-57A1-DE08-0741770521B0}"/>
              </a:ext>
            </a:extLst>
          </p:cNvPr>
          <p:cNvSpPr txBox="1"/>
          <p:nvPr/>
        </p:nvSpPr>
        <p:spPr>
          <a:xfrm>
            <a:off x="124049" y="2849663"/>
            <a:ext cx="152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 speed</a:t>
            </a:r>
            <a:endParaRPr lang="en-DE" dirty="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87F4B3B-720A-FD02-CDC6-F3B8809907C4}"/>
              </a:ext>
            </a:extLst>
          </p:cNvPr>
          <p:cNvCxnSpPr>
            <a:stCxn id="37" idx="3"/>
            <a:endCxn id="3" idx="1"/>
          </p:cNvCxnSpPr>
          <p:nvPr/>
        </p:nvCxnSpPr>
        <p:spPr>
          <a:xfrm flipV="1">
            <a:off x="1650925" y="3024244"/>
            <a:ext cx="1233422" cy="100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3D35C7D-AA13-6BD5-F583-9AF6BE73E094}"/>
              </a:ext>
            </a:extLst>
          </p:cNvPr>
          <p:cNvSpPr txBox="1"/>
          <p:nvPr/>
        </p:nvSpPr>
        <p:spPr>
          <a:xfrm>
            <a:off x="229098" y="3525498"/>
            <a:ext cx="152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curve</a:t>
            </a:r>
            <a:endParaRPr lang="en-DE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0B5216F-6D98-B824-FC36-E6214BE7945B}"/>
              </a:ext>
            </a:extLst>
          </p:cNvPr>
          <p:cNvCxnSpPr>
            <a:cxnSpLocks/>
            <a:stCxn id="40" idx="3"/>
            <a:endCxn id="3" idx="1"/>
          </p:cNvCxnSpPr>
          <p:nvPr/>
        </p:nvCxnSpPr>
        <p:spPr>
          <a:xfrm flipV="1">
            <a:off x="1755974" y="3024244"/>
            <a:ext cx="1128373" cy="685920"/>
          </a:xfrm>
          <a:prstGeom prst="bentConnector3">
            <a:avLst>
              <a:gd name="adj1" fmla="val 721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CA44EA3-3EA6-DE5F-AA15-AB476A0A56F8}"/>
              </a:ext>
            </a:extLst>
          </p:cNvPr>
          <p:cNvSpPr/>
          <p:nvPr/>
        </p:nvSpPr>
        <p:spPr>
          <a:xfrm>
            <a:off x="7602770" y="4407436"/>
            <a:ext cx="1472194" cy="7585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Model</a:t>
            </a:r>
            <a:endParaRPr lang="en-DE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F9A2C9-07A5-FE91-68AD-EE12645DFB50}"/>
              </a:ext>
            </a:extLst>
          </p:cNvPr>
          <p:cNvCxnSpPr>
            <a:stCxn id="8" idx="2"/>
            <a:endCxn id="58" idx="0"/>
          </p:cNvCxnSpPr>
          <p:nvPr/>
        </p:nvCxnSpPr>
        <p:spPr>
          <a:xfrm flipH="1">
            <a:off x="8338867" y="3278015"/>
            <a:ext cx="1" cy="112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45E8EC6-21A0-1331-4231-204BA60D02E1}"/>
              </a:ext>
            </a:extLst>
          </p:cNvPr>
          <p:cNvSpPr txBox="1"/>
          <p:nvPr/>
        </p:nvSpPr>
        <p:spPr>
          <a:xfrm>
            <a:off x="10539441" y="4028020"/>
            <a:ext cx="59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R2</a:t>
            </a:r>
            <a:endParaRPr lang="en-DE" dirty="0"/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5B67B482-6FCD-B42F-EBAC-5529E9ECA56E}"/>
              </a:ext>
            </a:extLst>
          </p:cNvPr>
          <p:cNvSpPr txBox="1"/>
          <p:nvPr/>
        </p:nvSpPr>
        <p:spPr>
          <a:xfrm>
            <a:off x="10539441" y="4582077"/>
            <a:ext cx="72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</a:t>
            </a:r>
            <a:endParaRPr lang="en-DE" dirty="0"/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57A66CF0-4573-9C5D-552D-948C9637B5AC}"/>
              </a:ext>
            </a:extLst>
          </p:cNvPr>
          <p:cNvSpPr txBox="1"/>
          <p:nvPr/>
        </p:nvSpPr>
        <p:spPr>
          <a:xfrm>
            <a:off x="10539441" y="5136075"/>
            <a:ext cx="72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MAE</a:t>
            </a:r>
            <a:endParaRPr lang="en-DE" dirty="0"/>
          </a:p>
        </p:txBody>
      </p:sp>
      <p:cxnSp>
        <p:nvCxnSpPr>
          <p:cNvPr id="2054" name="Connector: Elbow 2053">
            <a:extLst>
              <a:ext uri="{FF2B5EF4-FFF2-40B4-BE49-F238E27FC236}">
                <a16:creationId xmlns:a16="http://schemas.microsoft.com/office/drawing/2014/main" id="{D8E94FD7-03D9-2D93-DBBE-E0A770EF92C5}"/>
              </a:ext>
            </a:extLst>
          </p:cNvPr>
          <p:cNvCxnSpPr>
            <a:stCxn id="58" idx="3"/>
            <a:endCxn id="63" idx="1"/>
          </p:cNvCxnSpPr>
          <p:nvPr/>
        </p:nvCxnSpPr>
        <p:spPr>
          <a:xfrm flipV="1">
            <a:off x="9074964" y="4212686"/>
            <a:ext cx="1464477" cy="5740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56" name="Straight Arrow Connector 2055">
            <a:extLst>
              <a:ext uri="{FF2B5EF4-FFF2-40B4-BE49-F238E27FC236}">
                <a16:creationId xmlns:a16="http://schemas.microsoft.com/office/drawing/2014/main" id="{8CD1286C-1789-BE82-9955-77F4659C8171}"/>
              </a:ext>
            </a:extLst>
          </p:cNvPr>
          <p:cNvCxnSpPr>
            <a:stCxn id="58" idx="3"/>
            <a:endCxn id="2048" idx="1"/>
          </p:cNvCxnSpPr>
          <p:nvPr/>
        </p:nvCxnSpPr>
        <p:spPr>
          <a:xfrm flipV="1">
            <a:off x="9074964" y="4766743"/>
            <a:ext cx="1464477" cy="19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58" name="Connector: Elbow 2057">
            <a:extLst>
              <a:ext uri="{FF2B5EF4-FFF2-40B4-BE49-F238E27FC236}">
                <a16:creationId xmlns:a16="http://schemas.microsoft.com/office/drawing/2014/main" id="{FA19E0EC-3C6C-75BE-56A5-01D3163C4794}"/>
              </a:ext>
            </a:extLst>
          </p:cNvPr>
          <p:cNvCxnSpPr>
            <a:cxnSpLocks/>
            <a:stCxn id="58" idx="3"/>
            <a:endCxn id="2049" idx="1"/>
          </p:cNvCxnSpPr>
          <p:nvPr/>
        </p:nvCxnSpPr>
        <p:spPr>
          <a:xfrm>
            <a:off x="9074964" y="4786711"/>
            <a:ext cx="1464477" cy="53403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64" name="TextBox 2063">
            <a:extLst>
              <a:ext uri="{FF2B5EF4-FFF2-40B4-BE49-F238E27FC236}">
                <a16:creationId xmlns:a16="http://schemas.microsoft.com/office/drawing/2014/main" id="{4BB103A0-EEA3-70A1-FBB6-7ECFA8F656AA}"/>
              </a:ext>
            </a:extLst>
          </p:cNvPr>
          <p:cNvSpPr txBox="1"/>
          <p:nvPr/>
        </p:nvSpPr>
        <p:spPr>
          <a:xfrm>
            <a:off x="9863836" y="2136177"/>
            <a:ext cx="2328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and linear trend on hourly based</a:t>
            </a:r>
            <a:endParaRPr lang="en-DE" dirty="0"/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F2E7F37D-4722-1647-A662-7A7F6CA3F3D2}"/>
              </a:ext>
            </a:extLst>
          </p:cNvPr>
          <p:cNvSpPr txBox="1"/>
          <p:nvPr/>
        </p:nvSpPr>
        <p:spPr>
          <a:xfrm>
            <a:off x="9874854" y="3134653"/>
            <a:ext cx="221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and linear trend on days based</a:t>
            </a:r>
            <a:endParaRPr lang="en-DE" dirty="0"/>
          </a:p>
        </p:txBody>
      </p:sp>
      <p:cxnSp>
        <p:nvCxnSpPr>
          <p:cNvPr id="2066" name="Connector: Elbow 2065">
            <a:extLst>
              <a:ext uri="{FF2B5EF4-FFF2-40B4-BE49-F238E27FC236}">
                <a16:creationId xmlns:a16="http://schemas.microsoft.com/office/drawing/2014/main" id="{7278911C-AB67-B62D-EDAB-139636A78D3D}"/>
              </a:ext>
            </a:extLst>
          </p:cNvPr>
          <p:cNvCxnSpPr>
            <a:cxnSpLocks/>
            <a:stCxn id="8" idx="3"/>
            <a:endCxn id="2064" idx="1"/>
          </p:cNvCxnSpPr>
          <p:nvPr/>
        </p:nvCxnSpPr>
        <p:spPr>
          <a:xfrm flipV="1">
            <a:off x="8972909" y="2459343"/>
            <a:ext cx="890927" cy="5678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69" name="Connector: Elbow 2068">
            <a:extLst>
              <a:ext uri="{FF2B5EF4-FFF2-40B4-BE49-F238E27FC236}">
                <a16:creationId xmlns:a16="http://schemas.microsoft.com/office/drawing/2014/main" id="{E373E342-B093-35A4-A35D-0B436F63FD6B}"/>
              </a:ext>
            </a:extLst>
          </p:cNvPr>
          <p:cNvCxnSpPr>
            <a:cxnSpLocks/>
            <a:stCxn id="8" idx="3"/>
            <a:endCxn id="2065" idx="1"/>
          </p:cNvCxnSpPr>
          <p:nvPr/>
        </p:nvCxnSpPr>
        <p:spPr>
          <a:xfrm>
            <a:off x="8972909" y="3027194"/>
            <a:ext cx="901945" cy="4306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75" name="Connector: Elbow 2074">
            <a:extLst>
              <a:ext uri="{FF2B5EF4-FFF2-40B4-BE49-F238E27FC236}">
                <a16:creationId xmlns:a16="http://schemas.microsoft.com/office/drawing/2014/main" id="{F8CBA958-2521-36D9-FB3A-844AB2D771E1}"/>
              </a:ext>
            </a:extLst>
          </p:cNvPr>
          <p:cNvCxnSpPr>
            <a:stCxn id="58" idx="1"/>
            <a:endCxn id="3" idx="2"/>
          </p:cNvCxnSpPr>
          <p:nvPr/>
        </p:nvCxnSpPr>
        <p:spPr>
          <a:xfrm rot="10800000">
            <a:off x="3406780" y="3275069"/>
            <a:ext cx="4195990" cy="15116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TextBox 2075">
            <a:extLst>
              <a:ext uri="{FF2B5EF4-FFF2-40B4-BE49-F238E27FC236}">
                <a16:creationId xmlns:a16="http://schemas.microsoft.com/office/drawing/2014/main" id="{DC49DF7C-4E5A-ACD7-25BB-7108EF61F9F6}"/>
              </a:ext>
            </a:extLst>
          </p:cNvPr>
          <p:cNvSpPr txBox="1"/>
          <p:nvPr/>
        </p:nvSpPr>
        <p:spPr>
          <a:xfrm>
            <a:off x="4827263" y="4838670"/>
            <a:ext cx="169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focusing yet</a:t>
            </a:r>
            <a:endParaRPr lang="en-DE" dirty="0"/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9F6D9AF3-70CA-5799-0B70-F75A7CB52B9A}"/>
              </a:ext>
            </a:extLst>
          </p:cNvPr>
          <p:cNvSpPr txBox="1"/>
          <p:nvPr/>
        </p:nvSpPr>
        <p:spPr>
          <a:xfrm>
            <a:off x="3406779" y="1259479"/>
            <a:ext cx="5983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Block Diagram of Wind Farm Model:</a:t>
            </a:r>
            <a:endParaRPr lang="en-DE" sz="2800" b="1" u="sng" dirty="0"/>
          </a:p>
        </p:txBody>
      </p:sp>
      <p:sp>
        <p:nvSpPr>
          <p:cNvPr id="2078" name="TextBox 2077">
            <a:extLst>
              <a:ext uri="{FF2B5EF4-FFF2-40B4-BE49-F238E27FC236}">
                <a16:creationId xmlns:a16="http://schemas.microsoft.com/office/drawing/2014/main" id="{D2C3D543-11B8-38B2-35EB-79D7A5639896}"/>
              </a:ext>
            </a:extLst>
          </p:cNvPr>
          <p:cNvSpPr txBox="1"/>
          <p:nvPr/>
        </p:nvSpPr>
        <p:spPr>
          <a:xfrm>
            <a:off x="229098" y="4172592"/>
            <a:ext cx="13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&amp; time</a:t>
            </a:r>
            <a:endParaRPr lang="en-DE" dirty="0"/>
          </a:p>
        </p:txBody>
      </p:sp>
      <p:cxnSp>
        <p:nvCxnSpPr>
          <p:cNvPr id="2079" name="Connector: Elbow 2078">
            <a:extLst>
              <a:ext uri="{FF2B5EF4-FFF2-40B4-BE49-F238E27FC236}">
                <a16:creationId xmlns:a16="http://schemas.microsoft.com/office/drawing/2014/main" id="{B1E5EE36-57C1-9A39-C6D4-9A86AA9C301E}"/>
              </a:ext>
            </a:extLst>
          </p:cNvPr>
          <p:cNvCxnSpPr>
            <a:cxnSpLocks/>
            <a:stCxn id="2078" idx="3"/>
            <a:endCxn id="3" idx="1"/>
          </p:cNvCxnSpPr>
          <p:nvPr/>
        </p:nvCxnSpPr>
        <p:spPr>
          <a:xfrm flipV="1">
            <a:off x="1544128" y="3024244"/>
            <a:ext cx="1340219" cy="1333014"/>
          </a:xfrm>
          <a:prstGeom prst="bentConnector3">
            <a:avLst>
              <a:gd name="adj1" fmla="val 770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2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29" grpId="0"/>
      <p:bldP spid="37" grpId="0"/>
      <p:bldP spid="40" grpId="0"/>
      <p:bldP spid="58" grpId="0" animBg="1"/>
      <p:bldP spid="63" grpId="0"/>
      <p:bldP spid="2048" grpId="0"/>
      <p:bldP spid="2049" grpId="0"/>
      <p:bldP spid="2076" grpId="0"/>
      <p:bldP spid="2077" grpId="0"/>
      <p:bldP spid="207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7D5D6-DD0D-FDAF-F208-F9AF3419F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E262-497A-4552-6370-7A32109A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3CB02-488A-7E19-8938-42EA53CB0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87A90D-19BF-5723-BE14-2B8776B880E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E20D50-3EAB-3FF2-19CA-5850BA7440F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7E84EE-7DBC-95C2-D43E-6D51820A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02-01-2026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C2FB5E-BC90-2009-2A17-16560A4F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9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2BDC17-5EDB-8EAE-1DBF-7E50370DF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B9DCEBA-5F18-D63F-527D-29483728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398C9-EDB9-75E2-588E-7FD21075BEB4}"/>
              </a:ext>
            </a:extLst>
          </p:cNvPr>
          <p:cNvSpPr/>
          <p:nvPr/>
        </p:nvSpPr>
        <p:spPr>
          <a:xfrm>
            <a:off x="2884347" y="2773419"/>
            <a:ext cx="1044866" cy="501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5CB7C-7107-5E29-AE3C-56501C0485DD}"/>
              </a:ext>
            </a:extLst>
          </p:cNvPr>
          <p:cNvSpPr/>
          <p:nvPr/>
        </p:nvSpPr>
        <p:spPr>
          <a:xfrm>
            <a:off x="4674863" y="2502021"/>
            <a:ext cx="2001328" cy="1044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 Model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16218-4B6C-7266-8DFB-BF550D08DB52}"/>
              </a:ext>
            </a:extLst>
          </p:cNvPr>
          <p:cNvSpPr/>
          <p:nvPr/>
        </p:nvSpPr>
        <p:spPr>
          <a:xfrm>
            <a:off x="7704826" y="2776373"/>
            <a:ext cx="1268083" cy="5016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45A69E-560B-C248-C8C8-1ED056F9041C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929213" y="3024244"/>
            <a:ext cx="745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6A4DB-9E94-1444-06AC-2CADAAA16AA0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6676191" y="3024244"/>
            <a:ext cx="1028635" cy="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750F0A-09B1-0C26-6C49-51D07BC360BA}"/>
              </a:ext>
            </a:extLst>
          </p:cNvPr>
          <p:cNvSpPr txBox="1"/>
          <p:nvPr/>
        </p:nvSpPr>
        <p:spPr>
          <a:xfrm>
            <a:off x="124049" y="1946527"/>
            <a:ext cx="180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(Model 1)</a:t>
            </a:r>
            <a:endParaRPr lang="en-DE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6410556-5551-C8F3-E4B1-0CDB6B5871A6}"/>
              </a:ext>
            </a:extLst>
          </p:cNvPr>
          <p:cNvCxnSpPr>
            <a:cxnSpLocks/>
            <a:stCxn id="29" idx="3"/>
            <a:endCxn id="3" idx="1"/>
          </p:cNvCxnSpPr>
          <p:nvPr/>
        </p:nvCxnSpPr>
        <p:spPr>
          <a:xfrm>
            <a:off x="1932317" y="2131193"/>
            <a:ext cx="952030" cy="8930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DB28B2-258B-621D-CB57-FB7E361143A6}"/>
              </a:ext>
            </a:extLst>
          </p:cNvPr>
          <p:cNvSpPr txBox="1"/>
          <p:nvPr/>
        </p:nvSpPr>
        <p:spPr>
          <a:xfrm>
            <a:off x="181005" y="2357869"/>
            <a:ext cx="72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  <a:endParaRPr lang="en-DE" dirty="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C65A7BC-C5EA-0FEC-BBEE-9A5D4BF4D993}"/>
              </a:ext>
            </a:extLst>
          </p:cNvPr>
          <p:cNvCxnSpPr>
            <a:cxnSpLocks/>
            <a:stCxn id="37" idx="3"/>
            <a:endCxn id="3" idx="1"/>
          </p:cNvCxnSpPr>
          <p:nvPr/>
        </p:nvCxnSpPr>
        <p:spPr>
          <a:xfrm>
            <a:off x="903683" y="2542535"/>
            <a:ext cx="1980664" cy="481709"/>
          </a:xfrm>
          <a:prstGeom prst="bentConnector3">
            <a:avLst>
              <a:gd name="adj1" fmla="val 756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2E3FD0F-F8AB-81F7-471A-E1AD27F18B37}"/>
              </a:ext>
            </a:extLst>
          </p:cNvPr>
          <p:cNvSpPr txBox="1"/>
          <p:nvPr/>
        </p:nvSpPr>
        <p:spPr>
          <a:xfrm>
            <a:off x="181005" y="3543055"/>
            <a:ext cx="1849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Seasonal Demand Index</a:t>
            </a:r>
            <a:endParaRPr lang="en-DE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0CD8983-40BF-9A21-B1B1-6868EDB695C5}"/>
              </a:ext>
            </a:extLst>
          </p:cNvPr>
          <p:cNvCxnSpPr>
            <a:cxnSpLocks/>
            <a:stCxn id="40" idx="3"/>
            <a:endCxn id="3" idx="1"/>
          </p:cNvCxnSpPr>
          <p:nvPr/>
        </p:nvCxnSpPr>
        <p:spPr>
          <a:xfrm flipV="1">
            <a:off x="2030873" y="3024244"/>
            <a:ext cx="853474" cy="841977"/>
          </a:xfrm>
          <a:prstGeom prst="bentConnector3">
            <a:avLst>
              <a:gd name="adj1" fmla="val 449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" name="TextBox 2063">
            <a:extLst>
              <a:ext uri="{FF2B5EF4-FFF2-40B4-BE49-F238E27FC236}">
                <a16:creationId xmlns:a16="http://schemas.microsoft.com/office/drawing/2014/main" id="{31D959CE-36BF-81DA-4087-0A14916AB20D}"/>
              </a:ext>
            </a:extLst>
          </p:cNvPr>
          <p:cNvSpPr txBox="1"/>
          <p:nvPr/>
        </p:nvSpPr>
        <p:spPr>
          <a:xfrm>
            <a:off x="9863836" y="2136177"/>
            <a:ext cx="2328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 Interpretation</a:t>
            </a:r>
            <a:endParaRPr lang="en-DE" dirty="0"/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923C97D1-2887-FE6E-958B-1AA9C86D6661}"/>
              </a:ext>
            </a:extLst>
          </p:cNvPr>
          <p:cNvSpPr txBox="1"/>
          <p:nvPr/>
        </p:nvSpPr>
        <p:spPr>
          <a:xfrm>
            <a:off x="9874854" y="3134653"/>
            <a:ext cx="2391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Plot</a:t>
            </a:r>
          </a:p>
          <a:p>
            <a:r>
              <a:rPr lang="en-US" dirty="0"/>
              <a:t>(SELL (0) or STORE (1))</a:t>
            </a:r>
            <a:endParaRPr lang="en-DE" dirty="0"/>
          </a:p>
        </p:txBody>
      </p:sp>
      <p:cxnSp>
        <p:nvCxnSpPr>
          <p:cNvPr id="2066" name="Connector: Elbow 2065">
            <a:extLst>
              <a:ext uri="{FF2B5EF4-FFF2-40B4-BE49-F238E27FC236}">
                <a16:creationId xmlns:a16="http://schemas.microsoft.com/office/drawing/2014/main" id="{EBE9D2C9-1BE5-786C-0B39-7C51D12BDB8C}"/>
              </a:ext>
            </a:extLst>
          </p:cNvPr>
          <p:cNvCxnSpPr>
            <a:cxnSpLocks/>
            <a:stCxn id="8" idx="3"/>
            <a:endCxn id="2064" idx="1"/>
          </p:cNvCxnSpPr>
          <p:nvPr/>
        </p:nvCxnSpPr>
        <p:spPr>
          <a:xfrm flipV="1">
            <a:off x="8972909" y="2459343"/>
            <a:ext cx="890927" cy="5678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69" name="Connector: Elbow 2068">
            <a:extLst>
              <a:ext uri="{FF2B5EF4-FFF2-40B4-BE49-F238E27FC236}">
                <a16:creationId xmlns:a16="http://schemas.microsoft.com/office/drawing/2014/main" id="{EF5A7281-61AA-6ABC-C7D6-BD7B989ADAF2}"/>
              </a:ext>
            </a:extLst>
          </p:cNvPr>
          <p:cNvCxnSpPr>
            <a:cxnSpLocks/>
            <a:stCxn id="8" idx="3"/>
            <a:endCxn id="2065" idx="1"/>
          </p:cNvCxnSpPr>
          <p:nvPr/>
        </p:nvCxnSpPr>
        <p:spPr>
          <a:xfrm>
            <a:off x="8972909" y="3027194"/>
            <a:ext cx="901945" cy="4306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75" name="Connector: Elbow 2074">
            <a:extLst>
              <a:ext uri="{FF2B5EF4-FFF2-40B4-BE49-F238E27FC236}">
                <a16:creationId xmlns:a16="http://schemas.microsoft.com/office/drawing/2014/main" id="{95064D9B-FEB4-C38B-EB66-352C7B940915}"/>
              </a:ext>
            </a:extLst>
          </p:cNvPr>
          <p:cNvCxnSpPr>
            <a:cxnSpLocks/>
            <a:stCxn id="8" idx="2"/>
            <a:endCxn id="3" idx="2"/>
          </p:cNvCxnSpPr>
          <p:nvPr/>
        </p:nvCxnSpPr>
        <p:spPr>
          <a:xfrm rot="5400000" flipH="1">
            <a:off x="5871351" y="810498"/>
            <a:ext cx="2946" cy="4932088"/>
          </a:xfrm>
          <a:prstGeom prst="bentConnector3">
            <a:avLst>
              <a:gd name="adj1" fmla="val -525608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TextBox 2075">
            <a:extLst>
              <a:ext uri="{FF2B5EF4-FFF2-40B4-BE49-F238E27FC236}">
                <a16:creationId xmlns:a16="http://schemas.microsoft.com/office/drawing/2014/main" id="{034D9A2D-923F-310D-39B2-1702145B0CB0}"/>
              </a:ext>
            </a:extLst>
          </p:cNvPr>
          <p:cNvSpPr txBox="1"/>
          <p:nvPr/>
        </p:nvSpPr>
        <p:spPr>
          <a:xfrm>
            <a:off x="4827263" y="4838670"/>
            <a:ext cx="169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focusing yet</a:t>
            </a:r>
            <a:endParaRPr lang="en-DE" dirty="0"/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899B8052-6051-268A-3D12-ECB7EA02BD5F}"/>
              </a:ext>
            </a:extLst>
          </p:cNvPr>
          <p:cNvSpPr txBox="1"/>
          <p:nvPr/>
        </p:nvSpPr>
        <p:spPr>
          <a:xfrm>
            <a:off x="4049930" y="1270081"/>
            <a:ext cx="4055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Decision Arbitrage Model:</a:t>
            </a:r>
            <a:endParaRPr lang="en-DE" sz="2800" b="1" u="sng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8C91080-94B9-42ED-6CAF-23006CAD6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178440"/>
              </p:ext>
            </p:extLst>
          </p:nvPr>
        </p:nvGraphicFramePr>
        <p:xfrm>
          <a:off x="229098" y="4221675"/>
          <a:ext cx="298855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85">
                  <a:extLst>
                    <a:ext uri="{9D8B030D-6E8A-4147-A177-3AD203B41FA5}">
                      <a16:colId xmlns:a16="http://schemas.microsoft.com/office/drawing/2014/main" val="4275852113"/>
                    </a:ext>
                  </a:extLst>
                </a:gridCol>
                <a:gridCol w="996185">
                  <a:extLst>
                    <a:ext uri="{9D8B030D-6E8A-4147-A177-3AD203B41FA5}">
                      <a16:colId xmlns:a16="http://schemas.microsoft.com/office/drawing/2014/main" val="2713782957"/>
                    </a:ext>
                  </a:extLst>
                </a:gridCol>
                <a:gridCol w="996185">
                  <a:extLst>
                    <a:ext uri="{9D8B030D-6E8A-4147-A177-3AD203B41FA5}">
                      <a16:colId xmlns:a16="http://schemas.microsoft.com/office/drawing/2014/main" val="1280879698"/>
                    </a:ext>
                  </a:extLst>
                </a:gridCol>
              </a:tblGrid>
              <a:tr h="314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Season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Months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Factor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019590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12, 1, 2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927287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3, 4, 5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57512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6, 7, 8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861711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9, 10, 11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4197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64285EF-14B6-E018-9AF3-AF542C6A314D}"/>
              </a:ext>
            </a:extLst>
          </p:cNvPr>
          <p:cNvSpPr txBox="1"/>
          <p:nvPr/>
        </p:nvSpPr>
        <p:spPr>
          <a:xfrm>
            <a:off x="225504" y="2793382"/>
            <a:ext cx="13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&amp; time</a:t>
            </a:r>
            <a:endParaRPr lang="en-DE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85666B5-3CCB-32E3-F203-BDA67F398E48}"/>
              </a:ext>
            </a:extLst>
          </p:cNvPr>
          <p:cNvCxnSpPr>
            <a:cxnSpLocks/>
            <a:stCxn id="27" idx="3"/>
            <a:endCxn id="3" idx="1"/>
          </p:cNvCxnSpPr>
          <p:nvPr/>
        </p:nvCxnSpPr>
        <p:spPr>
          <a:xfrm>
            <a:off x="1540534" y="2978048"/>
            <a:ext cx="1343813" cy="461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A4114CC-097E-3652-0300-F6692D077533}"/>
              </a:ext>
            </a:extLst>
          </p:cNvPr>
          <p:cNvSpPr txBox="1"/>
          <p:nvPr/>
        </p:nvSpPr>
        <p:spPr>
          <a:xfrm>
            <a:off x="2406115" y="2070949"/>
            <a:ext cx="20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Store if price &lt; 25</a:t>
            </a:r>
            <a:endParaRPr lang="en-DE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DBD6314-BC87-2226-1F5A-214F73BAEFA5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3406779" y="2440281"/>
            <a:ext cx="1" cy="33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82FDE43-20E7-883B-A468-CF2255652849}"/>
              </a:ext>
            </a:extLst>
          </p:cNvPr>
          <p:cNvSpPr txBox="1"/>
          <p:nvPr/>
        </p:nvSpPr>
        <p:spPr>
          <a:xfrm>
            <a:off x="9874854" y="4133129"/>
            <a:ext cx="2391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Gives Hours and Days for store energy</a:t>
            </a:r>
            <a:endParaRPr lang="en-DE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2B720E-08BA-D0FA-7F72-D32FEFB53476}"/>
              </a:ext>
            </a:extLst>
          </p:cNvPr>
          <p:cNvSpPr txBox="1"/>
          <p:nvPr/>
        </p:nvSpPr>
        <p:spPr>
          <a:xfrm>
            <a:off x="9863836" y="4879022"/>
            <a:ext cx="23919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CSV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Power,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Store decision</a:t>
            </a:r>
            <a:endParaRPr lang="en-DE" sz="1600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2906BA9-0A8F-B1A3-44E0-FF0B6AE437EC}"/>
              </a:ext>
            </a:extLst>
          </p:cNvPr>
          <p:cNvCxnSpPr>
            <a:cxnSpLocks/>
            <a:stCxn id="8" idx="3"/>
            <a:endCxn id="47" idx="1"/>
          </p:cNvCxnSpPr>
          <p:nvPr/>
        </p:nvCxnSpPr>
        <p:spPr>
          <a:xfrm>
            <a:off x="8972909" y="3027194"/>
            <a:ext cx="901945" cy="142910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BEF5380-F8C3-62B4-6F99-66B763EE70B0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8972909" y="3027194"/>
            <a:ext cx="890927" cy="252893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9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29" grpId="0"/>
      <p:bldP spid="37" grpId="0"/>
      <p:bldP spid="40" grpId="0"/>
      <p:bldP spid="2064" grpId="0"/>
      <p:bldP spid="2065" grpId="0"/>
      <p:bldP spid="2076" grpId="0"/>
      <p:bldP spid="2077" grpId="0"/>
      <p:bldP spid="27" grpId="0"/>
      <p:bldP spid="33" grpId="0"/>
      <p:bldP spid="47" grpId="0"/>
      <p:bldP spid="48" grpId="0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1564</Words>
  <Application>Microsoft Office PowerPoint</Application>
  <PresentationFormat>Widescreen</PresentationFormat>
  <Paragraphs>304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Roboto Black</vt:lpstr>
      <vt:lpstr>Wingdings</vt:lpstr>
      <vt:lpstr>1_Custom Design</vt:lpstr>
      <vt:lpstr>Custom Design</vt:lpstr>
      <vt:lpstr>Packager Shell Object</vt:lpstr>
      <vt:lpstr>PowerPoint Presentation</vt:lpstr>
      <vt:lpstr>PowerPoint Presentation</vt:lpstr>
      <vt:lpstr>1. Introduction</vt:lpstr>
      <vt:lpstr>2. Problem Statements</vt:lpstr>
      <vt:lpstr>3. Data and Preprocessing</vt:lpstr>
      <vt:lpstr>4. Flowchart</vt:lpstr>
      <vt:lpstr>5. Machine Learning Models</vt:lpstr>
      <vt:lpstr>5. Machine Learning Models</vt:lpstr>
      <vt:lpstr>5. Machine Learning Models</vt:lpstr>
      <vt:lpstr>6. Hydrogen Storage Concept</vt:lpstr>
      <vt:lpstr>7. Economic Analysis Modelling </vt:lpstr>
      <vt:lpstr>8. Results</vt:lpstr>
      <vt:lpstr>8. Results</vt:lpstr>
      <vt:lpstr>8. Results</vt:lpstr>
      <vt:lpstr>8. Results</vt:lpstr>
      <vt:lpstr>8. Results</vt:lpstr>
      <vt:lpstr>8. Results</vt:lpstr>
      <vt:lpstr>9. Conclusion</vt:lpstr>
      <vt:lpstr>10. Future Tasks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362</cp:revision>
  <dcterms:created xsi:type="dcterms:W3CDTF">2023-05-10T09:31:16Z</dcterms:created>
  <dcterms:modified xsi:type="dcterms:W3CDTF">2026-01-02T08:56:48Z</dcterms:modified>
</cp:coreProperties>
</file>